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352" r:id="rId2"/>
    <p:sldId id="410" r:id="rId3"/>
    <p:sldId id="257" r:id="rId4"/>
    <p:sldId id="263" r:id="rId5"/>
    <p:sldId id="267" r:id="rId6"/>
    <p:sldId id="269" r:id="rId7"/>
    <p:sldId id="273" r:id="rId8"/>
    <p:sldId id="343" r:id="rId9"/>
    <p:sldId id="345" r:id="rId10"/>
    <p:sldId id="347" r:id="rId11"/>
    <p:sldId id="349" r:id="rId12"/>
    <p:sldId id="271" r:id="rId13"/>
    <p:sldId id="275" r:id="rId14"/>
    <p:sldId id="277" r:id="rId15"/>
    <p:sldId id="278" r:id="rId16"/>
    <p:sldId id="325" r:id="rId17"/>
    <p:sldId id="326" r:id="rId18"/>
    <p:sldId id="279" r:id="rId19"/>
    <p:sldId id="290" r:id="rId20"/>
    <p:sldId id="293" r:id="rId21"/>
    <p:sldId id="297" r:id="rId22"/>
    <p:sldId id="299" r:id="rId23"/>
    <p:sldId id="328" r:id="rId24"/>
    <p:sldId id="329" r:id="rId25"/>
    <p:sldId id="305" r:id="rId26"/>
    <p:sldId id="310" r:id="rId27"/>
    <p:sldId id="312" r:id="rId28"/>
    <p:sldId id="318" r:id="rId29"/>
    <p:sldId id="320" r:id="rId30"/>
    <p:sldId id="333" r:id="rId31"/>
    <p:sldId id="335" r:id="rId32"/>
    <p:sldId id="322" r:id="rId33"/>
    <p:sldId id="351" r:id="rId34"/>
    <p:sldId id="353" r:id="rId35"/>
    <p:sldId id="437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6" r:id="rId58"/>
    <p:sldId id="438" r:id="rId59"/>
    <p:sldId id="382" r:id="rId60"/>
    <p:sldId id="383" r:id="rId61"/>
    <p:sldId id="384" r:id="rId62"/>
    <p:sldId id="385" r:id="rId63"/>
    <p:sldId id="386" r:id="rId64"/>
    <p:sldId id="387" r:id="rId65"/>
    <p:sldId id="389" r:id="rId66"/>
    <p:sldId id="390" r:id="rId67"/>
    <p:sldId id="391" r:id="rId68"/>
    <p:sldId id="392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4" r:id="rId80"/>
    <p:sldId id="409" r:id="rId81"/>
    <p:sldId id="412" r:id="rId8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6A05E"/>
    <a:srgbClr val="66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4752"/>
    </p:cViewPr>
  </p:sorterViewPr>
  <p:notesViewPr>
    <p:cSldViewPr snapToGrid="0" snapToObjects="1">
      <p:cViewPr varScale="1">
        <p:scale>
          <a:sx n="35" d="100"/>
          <a:sy n="35" d="100"/>
        </p:scale>
        <p:origin x="-2318" y="-8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F471C7-F6A6-4C25-831A-3B814B4DEB5F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0EA939-1C1C-41E5-AE5C-1E221F5C8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AA4FFD2C-50B0-4E7B-92A4-E0DDC9549DCD}" type="datetimeFigureOut">
              <a:rPr lang="fr-FR"/>
              <a:pPr>
                <a:defRPr/>
              </a:pPr>
              <a:t>24/03/2011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E3F6F7A8-1F04-4B8B-80D6-952F6EA6EB5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44535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B24EAD-990F-4D60-A30A-9C68A304109E}" type="slidenum">
              <a:rPr lang="fr-FR" smtClean="0">
                <a:ea typeface="ＭＳ Ｐゴシック" pitchFamily="34" charset="-128"/>
              </a:rPr>
              <a:pPr/>
              <a:t>12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1B2E3A-7765-4A7A-BFB1-45644A398EA8}" type="slidenum">
              <a:rPr lang="fr-FR" smtClean="0">
                <a:ea typeface="ＭＳ Ｐゴシック" pitchFamily="34" charset="-128"/>
              </a:rPr>
              <a:pPr/>
              <a:t>27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A15BBD-EB4E-459C-9A6A-649F102EA9EE}" type="slidenum">
              <a:rPr lang="fr-FR" smtClean="0">
                <a:ea typeface="ＭＳ Ｐゴシック" pitchFamily="34" charset="-128"/>
              </a:rPr>
              <a:pPr/>
              <a:t>28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8C406E-B7CA-43AF-A737-82EE0AD9C98A}" type="slidenum">
              <a:rPr lang="fr-FR" smtClean="0">
                <a:ea typeface="ＭＳ Ｐゴシック" pitchFamily="34" charset="-128"/>
              </a:rPr>
              <a:pPr/>
              <a:t>29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FA72E0-3333-4028-98A8-758ADB6B1E22}" type="slidenum">
              <a:rPr lang="fr-FR" smtClean="0">
                <a:ea typeface="ＭＳ Ｐゴシック" pitchFamily="34" charset="-128"/>
              </a:rPr>
              <a:pPr/>
              <a:t>30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AE315E-E0B8-42A1-AE8F-76465752D51B}" type="slidenum">
              <a:rPr lang="fr-FR" smtClean="0">
                <a:ea typeface="ＭＳ Ｐゴシック" pitchFamily="34" charset="-128"/>
              </a:rPr>
              <a:pPr/>
              <a:t>31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58F4C2-AB7E-4398-A35C-43304375439D}" type="slidenum">
              <a:rPr lang="fr-FR" smtClean="0">
                <a:ea typeface="ＭＳ Ｐゴシック" pitchFamily="34" charset="-128"/>
              </a:rPr>
              <a:pPr/>
              <a:t>32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58F4C2-AB7E-4398-A35C-43304375439D}" type="slidenum">
              <a:rPr lang="fr-FR" smtClean="0">
                <a:ea typeface="ＭＳ Ｐゴシック" pitchFamily="34" charset="-128"/>
              </a:rPr>
              <a:pPr/>
              <a:t>33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EBCE87D-1323-4098-949C-A39346AAB974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E3E62-1106-49D8-92BD-73B2ADC41D9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3AC6BF-2742-4ABE-A00E-7E006A2CCF24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CFAD40D-B65C-493D-9E18-C2A5225F2BA2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EADDE8-A9E6-49D5-B3C6-8CA3061AA35B}" type="slidenum">
              <a:rPr lang="fr-FR" smtClean="0">
                <a:ea typeface="ＭＳ Ｐゴシック" pitchFamily="34" charset="-128"/>
              </a:rPr>
              <a:pPr/>
              <a:t>13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97B1143-6ED9-4B64-8843-B9C86539247D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2651EE3-73DF-4B59-A5A3-D81D95CB2B1A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D38109-D8E7-455E-BBA5-C3FFFE80B44B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DF3E76-5840-4A51-BFE0-9D412F24FC11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DF3E76-5840-4A51-BFE0-9D412F24FC11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6DD0F6-5599-4053-AD32-A084EB833DD3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BA036E-ABF1-4434-810D-351070CA4F9B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E84DB54-A0B3-4948-81BA-861110DEF759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632C00-867A-424D-947D-3439757E81D0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240C40-C6AA-4275-9E95-EB6050345481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B20F5E-7A73-410C-B713-4847571B1403}" type="slidenum">
              <a:rPr lang="fr-FR" smtClean="0">
                <a:ea typeface="ＭＳ Ｐゴシック" pitchFamily="34" charset="-128"/>
              </a:rPr>
              <a:pPr/>
              <a:t>14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A066E2-AAF3-4335-AC4E-F057CD21346C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B8BD28-AB94-4896-8AA0-33BE3178AF40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DFC7D2-FA9F-4CA8-9AFB-1E7B8B223569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9153AA-2E70-48DA-8308-55ACDEA163F7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57A796-C7F1-4A8A-B5B3-6AFF6287C606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40036DE-8ED5-436A-B6FB-C2D440D00060}" type="datetime4">
              <a:rPr lang="en-US" smtClean="0"/>
              <a:pPr/>
              <a:t>March 24, 2011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F6F7A8-1F04-4B8B-80D6-952F6EA6EB5C}" type="slidenum">
              <a:rPr lang="fr-FR" smtClean="0"/>
              <a:pPr>
                <a:defRPr/>
              </a:pPr>
              <a:t>76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376C40-2AE7-48D5-9881-120B0C46759A}" type="slidenum">
              <a:rPr lang="fr-FR" smtClean="0">
                <a:ea typeface="ＭＳ Ｐゴシック" pitchFamily="34" charset="-128"/>
              </a:rPr>
              <a:pPr/>
              <a:t>15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98D319-65AD-46FB-A219-4F45830699C3}" type="slidenum">
              <a:rPr lang="fr-FR" smtClean="0">
                <a:ea typeface="ＭＳ Ｐゴシック" pitchFamily="34" charset="-128"/>
              </a:rPr>
              <a:pPr/>
              <a:t>18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CBDFB4-F69F-44DD-90C5-17EC2E9B2BB9}" type="slidenum">
              <a:rPr lang="fr-FR" smtClean="0">
                <a:ea typeface="ＭＳ Ｐゴシック" pitchFamily="34" charset="-128"/>
              </a:rPr>
              <a:pPr/>
              <a:t>21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B7CA7B-30D2-488E-B03D-0974F6E98D20}" type="slidenum">
              <a:rPr lang="fr-FR" smtClean="0">
                <a:ea typeface="ＭＳ Ｐゴシック" pitchFamily="34" charset="-128"/>
              </a:rPr>
              <a:pPr/>
              <a:t>22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3967D8-A306-445C-8626-43C8F1869D6F}" type="slidenum">
              <a:rPr lang="fr-FR" smtClean="0">
                <a:ea typeface="ＭＳ Ｐゴシック" pitchFamily="34" charset="-128"/>
              </a:rPr>
              <a:pPr/>
              <a:t>25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F16662-8569-49D5-AB31-8231295A19E0}" type="slidenum">
              <a:rPr lang="fr-FR" smtClean="0">
                <a:ea typeface="ＭＳ Ｐゴシック" pitchFamily="34" charset="-128"/>
              </a:rPr>
              <a:pPr/>
              <a:t>26</a:t>
            </a:fld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EKONG_Title_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05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CB92-FDC9-49F3-AE91-C8454FA28421}" type="datetime1">
              <a:rPr lang="en-US"/>
              <a:pPr>
                <a:defRPr/>
              </a:pPr>
              <a:t>3/24/2011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3DE95-FBBF-424A-A878-8FB2A15B9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E0460-35FD-4D99-A0A0-66BDE222F8B1}" type="datetime1">
              <a:rPr lang="en-US"/>
              <a:pPr>
                <a:defRPr/>
              </a:pPr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2467-04CE-4979-BD05-A510BDD78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7050-979C-4A5E-8A3F-CA17C799EA6A}" type="datetime1">
              <a:rPr lang="en-US"/>
              <a:pPr>
                <a:defRPr/>
              </a:pPr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AE2E-67A6-4015-A4CB-2C30BD94D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91B058-E410-43EB-B08D-CE43C3E22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MEKONG_Conte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416B4-02D4-4338-B871-3FF9128D311B}" type="datetime1">
              <a:rPr lang="en-US"/>
              <a:pPr>
                <a:defRPr/>
              </a:pPr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553C-98DA-4292-A62C-4EFB76836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7526C-04B5-46AF-BFFB-FDBF4F773487}" type="datetime1">
              <a:rPr lang="en-US"/>
              <a:pPr>
                <a:defRPr/>
              </a:pPr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B30B-09F2-41E5-BEFA-D0F6154C5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07D5D-879F-433A-BA25-61DFED661323}" type="datetime1">
              <a:rPr lang="en-US"/>
              <a:pPr>
                <a:defRPr/>
              </a:pPr>
              <a:t>3/24/2011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2F544-B255-42E6-9669-82EF80307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1EAE-4ED5-49A0-A7AA-61F62C9BEA59}" type="datetime1">
              <a:rPr lang="en-US"/>
              <a:pPr>
                <a:defRPr/>
              </a:pPr>
              <a:t>3/24/2011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FD647-D0CB-4E67-83DE-0C662AA34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747D-41CE-4E9C-AB84-C900FEC8B487}" type="datetime1">
              <a:rPr lang="en-US"/>
              <a:pPr>
                <a:defRPr/>
              </a:pPr>
              <a:t>3/24/2011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B13F2-B4B6-4E84-B3F8-E0AB40F71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FB2A-ACFD-4666-B30D-2D9F02982027}" type="datetime1">
              <a:rPr lang="en-US"/>
              <a:pPr>
                <a:defRPr/>
              </a:pPr>
              <a:t>3/24/2011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75F3-E97E-4E68-A694-7FE79AB552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87449-E3DE-4631-B669-B02E35EFD6AC}" type="datetime1">
              <a:rPr lang="en-US"/>
              <a:pPr>
                <a:defRPr/>
              </a:pPr>
              <a:t>3/24/2011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89A0-8488-47A8-927D-442CCD5A3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AC72F47-18B0-4E66-A4E0-91C7F7BDAC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3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MEKONG_Title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20638" y="1825624"/>
            <a:ext cx="9164638" cy="523875"/>
          </a:xfrm>
          <a:prstGeom prst="rect">
            <a:avLst/>
          </a:prstGeom>
          <a:noFill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sz="4800" b="1" kern="1800" spc="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-128"/>
                <a:cs typeface="Arial Bold"/>
              </a:rPr>
              <a:t>Formative Research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b="1" i="1" kern="1800" spc="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-128"/>
                <a:cs typeface="Arial Bold"/>
              </a:rPr>
              <a:t>Rapid </a:t>
            </a:r>
            <a:r>
              <a:rPr lang="en-US" sz="3600" b="1" i="1" kern="18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-128"/>
                <a:cs typeface="Arial Bold"/>
              </a:rPr>
              <a:t>Appraisal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b="1" i="1" kern="18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-128"/>
                <a:cs typeface="Arial Bold"/>
              </a:rPr>
              <a:t>Participatory Action Research</a:t>
            </a:r>
          </a:p>
          <a:p>
            <a:pPr algn="ctr">
              <a:defRPr/>
            </a:pPr>
            <a:endParaRPr lang="en-US" sz="4800" b="1" kern="1800" spc="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old"/>
              <a:ea typeface="ＭＳ Ｐゴシック" charset="-128"/>
              <a:cs typeface="Arial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711" y="4855464"/>
            <a:ext cx="7195312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kern="1800" spc="100" dirty="0">
                <a:solidFill>
                  <a:schemeClr val="bg1"/>
                </a:solidFill>
                <a:latin typeface="Arial Bold"/>
                <a:ea typeface="ＭＳ Ｐゴシック" charset="-128"/>
                <a:cs typeface="Arial Bold"/>
              </a:rPr>
              <a:t>Robert </a:t>
            </a:r>
            <a:r>
              <a:rPr lang="en-US" sz="1400" b="1" kern="1800" spc="100" dirty="0" smtClean="0">
                <a:solidFill>
                  <a:schemeClr val="bg1"/>
                </a:solidFill>
                <a:latin typeface="Arial Bold"/>
                <a:ea typeface="ＭＳ Ｐゴシック" charset="-128"/>
                <a:cs typeface="Arial Bold"/>
              </a:rPr>
              <a:t>Kelly, Ph.D</a:t>
            </a:r>
            <a:r>
              <a:rPr lang="en-US" sz="1400" b="1" kern="1800" spc="100" dirty="0">
                <a:solidFill>
                  <a:schemeClr val="bg1"/>
                </a:solidFill>
                <a:latin typeface="Arial Bold"/>
                <a:ea typeface="ＭＳ Ｐゴシック" charset="-128"/>
                <a:cs typeface="Arial Bold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6400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Prepared by AED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7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MEKONG_Cont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9388" y="182563"/>
            <a:ext cx="7212012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Methodology 3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179388" y="1463040"/>
            <a:ext cx="864939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Trat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>
                <a:latin typeface="+mn-lt"/>
              </a:rPr>
              <a:t>Province</a:t>
            </a:r>
          </a:p>
          <a:p>
            <a:pPr lvl="1">
              <a:buFont typeface="Arial" charset="0"/>
              <a:buChar char="•"/>
            </a:pPr>
            <a:r>
              <a:rPr lang="en-GB" sz="2800" b="1" dirty="0" smtClean="0">
                <a:latin typeface="+mn-lt"/>
              </a:rPr>
              <a:t> 6 </a:t>
            </a:r>
            <a:r>
              <a:rPr lang="en-GB" sz="2800" b="1" dirty="0">
                <a:latin typeface="+mn-lt"/>
              </a:rPr>
              <a:t>In-depth interviews (IDI)</a:t>
            </a:r>
          </a:p>
          <a:p>
            <a:pPr lvl="1"/>
            <a:r>
              <a:rPr lang="en-GB" sz="2800" b="1" dirty="0">
                <a:latin typeface="+mn-lt"/>
              </a:rPr>
              <a:t>	</a:t>
            </a:r>
            <a:r>
              <a:rPr lang="en-GB" sz="2400" dirty="0">
                <a:latin typeface="+mn-lt"/>
              </a:rPr>
              <a:t>1. Malaria </a:t>
            </a:r>
            <a:r>
              <a:rPr lang="en-GB" sz="2400" dirty="0" smtClean="0">
                <a:latin typeface="+mn-lt"/>
              </a:rPr>
              <a:t>Services’ director</a:t>
            </a:r>
            <a:endParaRPr lang="en-GB" sz="2400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	2: a school teacher in </a:t>
            </a:r>
            <a:r>
              <a:rPr lang="en-GB" sz="2400" dirty="0" err="1">
                <a:latin typeface="+mn-lt"/>
              </a:rPr>
              <a:t>Trat</a:t>
            </a:r>
            <a:endParaRPr lang="en-GB" sz="2400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	3. a </a:t>
            </a:r>
            <a:r>
              <a:rPr lang="en-GB" sz="2400" dirty="0" smtClean="0">
                <a:latin typeface="+mn-lt"/>
              </a:rPr>
              <a:t>vendor/village chief </a:t>
            </a:r>
            <a:r>
              <a:rPr lang="en-GB" sz="2400" dirty="0">
                <a:latin typeface="+mn-lt"/>
              </a:rPr>
              <a:t>in </a:t>
            </a:r>
            <a:r>
              <a:rPr lang="en-GB" sz="2400" dirty="0" err="1">
                <a:latin typeface="+mn-lt"/>
              </a:rPr>
              <a:t>Hadlek</a:t>
            </a:r>
            <a:r>
              <a:rPr lang="en-GB" sz="2400" dirty="0">
                <a:latin typeface="+mn-lt"/>
              </a:rPr>
              <a:t> at </a:t>
            </a:r>
            <a:r>
              <a:rPr lang="en-GB" sz="2400" dirty="0" smtClean="0">
                <a:latin typeface="+mn-lt"/>
              </a:rPr>
              <a:t>Thai-Cambodia border</a:t>
            </a:r>
            <a:endParaRPr lang="en-GB" sz="2400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	4: a restaurant owner in </a:t>
            </a:r>
            <a:r>
              <a:rPr lang="en-GB" sz="2400" dirty="0" err="1">
                <a:latin typeface="+mn-lt"/>
              </a:rPr>
              <a:t>Khlong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Yai</a:t>
            </a:r>
            <a:endParaRPr lang="en-GB" sz="2400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	5: a Malaria Services volunteer in </a:t>
            </a:r>
            <a:r>
              <a:rPr lang="en-GB" sz="2400" dirty="0" err="1">
                <a:latin typeface="+mn-lt"/>
              </a:rPr>
              <a:t>Khlong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Yai</a:t>
            </a:r>
            <a:r>
              <a:rPr lang="en-GB" sz="2400" dirty="0" smtClean="0">
                <a:latin typeface="+mn-lt"/>
              </a:rPr>
              <a:t>.</a:t>
            </a:r>
          </a:p>
          <a:p>
            <a:pPr lvl="1"/>
            <a:r>
              <a:rPr lang="en-GB" sz="2400" dirty="0" smtClean="0">
                <a:latin typeface="+mn-lt"/>
              </a:rPr>
              <a:t>       6</a:t>
            </a:r>
            <a:r>
              <a:rPr lang="en-GB" sz="2400" dirty="0">
                <a:latin typeface="+mn-lt"/>
              </a:rPr>
              <a:t>: a fruit juice businessman and his sister, a lab technician </a:t>
            </a:r>
            <a:endParaRPr lang="en-GB" sz="2400" dirty="0" smtClean="0">
              <a:latin typeface="+mn-lt"/>
            </a:endParaRPr>
          </a:p>
          <a:p>
            <a:pPr lvl="1"/>
            <a:r>
              <a:rPr lang="en-GB" sz="2400" dirty="0" smtClean="0">
                <a:latin typeface="+mn-lt"/>
              </a:rPr>
              <a:t>           for the </a:t>
            </a:r>
            <a:r>
              <a:rPr lang="en-GB" sz="2400" dirty="0">
                <a:latin typeface="+mn-lt"/>
              </a:rPr>
              <a:t>Malaria Service in </a:t>
            </a:r>
            <a:r>
              <a:rPr lang="en-GB" sz="2400" dirty="0" err="1">
                <a:latin typeface="+mn-lt"/>
              </a:rPr>
              <a:t>Khlong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Yai</a:t>
            </a:r>
            <a:r>
              <a:rPr lang="en-GB" sz="2400" dirty="0">
                <a:latin typeface="+mn-lt"/>
              </a:rPr>
              <a:t>. </a:t>
            </a:r>
            <a:endParaRPr lang="fr-FR" sz="2400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en-GB" sz="2400" b="1" dirty="0">
              <a:latin typeface="+mn-lt"/>
            </a:endParaRPr>
          </a:p>
          <a:p>
            <a:pPr lvl="1">
              <a:buFont typeface="Arial" charset="0"/>
              <a:buChar char="•"/>
            </a:pPr>
            <a:endParaRPr lang="en-GB" sz="2800" b="1" dirty="0">
              <a:latin typeface="+mn-lt"/>
            </a:endParaRPr>
          </a:p>
          <a:p>
            <a:pPr lvl="1">
              <a:buFont typeface="Arial" charset="0"/>
              <a:buChar char="•"/>
            </a:pPr>
            <a:endParaRPr lang="fr-FR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MEKONG_Cont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182563"/>
            <a:ext cx="7212012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Methodology 4 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631825" y="1724025"/>
            <a:ext cx="76374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3200" b="1" dirty="0" smtClean="0">
                <a:latin typeface="+mn-lt"/>
              </a:rPr>
              <a:t> </a:t>
            </a:r>
            <a:r>
              <a:rPr lang="en-GB" sz="3200" b="1" dirty="0" err="1" smtClean="0">
                <a:latin typeface="+mn-lt"/>
              </a:rPr>
              <a:t>Trat</a:t>
            </a:r>
            <a:r>
              <a:rPr lang="en-GB" sz="3200" b="1" dirty="0" smtClean="0">
                <a:latin typeface="+mn-lt"/>
              </a:rPr>
              <a:t> </a:t>
            </a:r>
            <a:r>
              <a:rPr lang="en-GB" sz="3200" b="1" dirty="0">
                <a:latin typeface="+mn-lt"/>
              </a:rPr>
              <a:t>Province</a:t>
            </a:r>
          </a:p>
          <a:p>
            <a:pPr lvl="1">
              <a:buFont typeface="Arial" charset="0"/>
              <a:buChar char="•"/>
            </a:pPr>
            <a:r>
              <a:rPr lang="en-GB" sz="3200" b="1" dirty="0" smtClean="0">
                <a:latin typeface="+mn-lt"/>
              </a:rPr>
              <a:t> 3 </a:t>
            </a:r>
            <a:r>
              <a:rPr lang="en-GB" sz="3200" b="1" dirty="0">
                <a:latin typeface="+mn-lt"/>
              </a:rPr>
              <a:t>focus group interviews (FGD)</a:t>
            </a:r>
          </a:p>
          <a:p>
            <a:pPr lvl="2"/>
            <a:r>
              <a:rPr lang="en-GB" sz="3200" dirty="0">
                <a:latin typeface="+mn-lt"/>
              </a:rPr>
              <a:t>1: general population</a:t>
            </a:r>
          </a:p>
          <a:p>
            <a:pPr lvl="2"/>
            <a:r>
              <a:rPr lang="en-GB" sz="3200" dirty="0">
                <a:latin typeface="+mn-lt"/>
              </a:rPr>
              <a:t>2: shrimp farm workers</a:t>
            </a:r>
          </a:p>
          <a:p>
            <a:pPr lvl="2"/>
            <a:r>
              <a:rPr lang="en-GB" sz="3200" dirty="0">
                <a:latin typeface="+mn-lt"/>
              </a:rPr>
              <a:t>3: Cambodian lumber yard workers </a:t>
            </a:r>
            <a:endParaRPr lang="en-GB" sz="3200" b="1" dirty="0">
              <a:latin typeface="+mn-lt"/>
            </a:endParaRPr>
          </a:p>
          <a:p>
            <a:pPr lvl="1">
              <a:buFont typeface="Arial" charset="0"/>
              <a:buChar char="•"/>
            </a:pPr>
            <a:endParaRPr lang="en-GB" sz="2400" b="1" dirty="0">
              <a:latin typeface="+mn-lt"/>
            </a:endParaRPr>
          </a:p>
          <a:p>
            <a:pPr lvl="1">
              <a:buFont typeface="Arial" charset="0"/>
              <a:buChar char="•"/>
            </a:pPr>
            <a:endParaRPr lang="fr-FR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54025" y="354012"/>
            <a:ext cx="7212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Language situation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4025" y="1682496"/>
            <a:ext cx="784066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+mn-lt"/>
              </a:rPr>
              <a:t>Chiang </a:t>
            </a:r>
            <a:r>
              <a:rPr lang="en-US" sz="2800" b="1" dirty="0" err="1">
                <a:latin typeface="+mn-lt"/>
              </a:rPr>
              <a:t>Rai</a:t>
            </a:r>
            <a:endParaRPr lang="en-US" sz="28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Majority </a:t>
            </a:r>
            <a:r>
              <a:rPr lang="en-US" sz="2200" b="1" dirty="0">
                <a:latin typeface="+mn-lt"/>
              </a:rPr>
              <a:t>languages: Standard Thai and northern Thai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Minority </a:t>
            </a:r>
            <a:r>
              <a:rPr lang="en-US" sz="2200" b="1" dirty="0">
                <a:latin typeface="+mn-lt"/>
              </a:rPr>
              <a:t>languages: hill tribe languages, Burmese, Lao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Laotians </a:t>
            </a:r>
            <a:r>
              <a:rPr lang="en-US" sz="2200" b="1" dirty="0">
                <a:latin typeface="+mn-lt"/>
              </a:rPr>
              <a:t>speak language close to Thai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Many </a:t>
            </a:r>
            <a:r>
              <a:rPr lang="en-US" sz="2200" b="1" dirty="0">
                <a:latin typeface="+mn-lt"/>
              </a:rPr>
              <a:t>hill tribe people bilingual in Thai  					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Few </a:t>
            </a:r>
            <a:r>
              <a:rPr lang="en-US" sz="2200" b="1" dirty="0">
                <a:latin typeface="+mn-lt"/>
              </a:rPr>
              <a:t>Burmese speak </a:t>
            </a:r>
            <a:r>
              <a:rPr lang="en-US" sz="2200" b="1" dirty="0" smtClean="0">
                <a:latin typeface="+mn-lt"/>
              </a:rPr>
              <a:t>Thai</a:t>
            </a:r>
          </a:p>
          <a:p>
            <a:pPr>
              <a:buFont typeface="Arial" charset="0"/>
              <a:buChar char="•"/>
            </a:pPr>
            <a:endParaRPr lang="en-US" sz="2400" b="1" dirty="0">
              <a:latin typeface="+mn-lt"/>
            </a:endParaRPr>
          </a:p>
          <a:p>
            <a:r>
              <a:rPr lang="en-US" sz="2800" b="1" dirty="0" err="1">
                <a:latin typeface="+mn-lt"/>
              </a:rPr>
              <a:t>Trat</a:t>
            </a:r>
            <a:endParaRPr lang="en-US" sz="28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Majority </a:t>
            </a:r>
            <a:r>
              <a:rPr lang="en-US" sz="2200" b="1" dirty="0">
                <a:latin typeface="+mn-lt"/>
              </a:rPr>
              <a:t>language: Thai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Minority </a:t>
            </a:r>
            <a:r>
              <a:rPr lang="en-US" sz="2200" b="1" dirty="0">
                <a:latin typeface="+mn-lt"/>
              </a:rPr>
              <a:t>languages: mostly Khmer, some Burmese, Lao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Cambodians </a:t>
            </a:r>
            <a:r>
              <a:rPr lang="en-US" sz="2200" b="1" dirty="0">
                <a:latin typeface="+mn-lt"/>
              </a:rPr>
              <a:t>speak language (Khmer) unlike Thai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Laotians </a:t>
            </a:r>
            <a:r>
              <a:rPr lang="en-US" sz="2200" b="1" dirty="0">
                <a:latin typeface="+mn-lt"/>
              </a:rPr>
              <a:t>speak language like Thai  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Few </a:t>
            </a:r>
            <a:r>
              <a:rPr lang="en-US" sz="2200" b="1" dirty="0">
                <a:latin typeface="+mn-lt"/>
              </a:rPr>
              <a:t>Burmese speak Thai</a:t>
            </a:r>
            <a:endParaRPr lang="en-GB" sz="2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34569" y="299149"/>
            <a:ext cx="7212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Target groups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34569" y="1973537"/>
            <a:ext cx="4209415" cy="36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+mn-lt"/>
              </a:rPr>
              <a:t>Malaria Chiang </a:t>
            </a:r>
            <a:r>
              <a:rPr lang="en-US" sz="2800" b="1" i="1" dirty="0" err="1">
                <a:latin typeface="+mn-lt"/>
              </a:rPr>
              <a:t>Rai</a:t>
            </a:r>
            <a:r>
              <a:rPr lang="en-US" sz="2800" b="1" i="1" dirty="0">
                <a:latin typeface="+mn-lt"/>
              </a:rPr>
              <a:t> </a:t>
            </a:r>
            <a:endParaRPr lang="en-US" sz="2800" b="1" i="1" dirty="0" smtClean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Hill </a:t>
            </a:r>
            <a:r>
              <a:rPr lang="en-US" sz="2200" b="1" dirty="0">
                <a:latin typeface="+mn-lt"/>
              </a:rPr>
              <a:t>tribes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People </a:t>
            </a:r>
            <a:r>
              <a:rPr lang="en-US" sz="2200" b="1" dirty="0">
                <a:latin typeface="+mn-lt"/>
              </a:rPr>
              <a:t>from other countries: </a:t>
            </a:r>
            <a:endParaRPr lang="en-US" sz="2200" b="1" dirty="0" smtClean="0">
              <a:latin typeface="+mn-lt"/>
            </a:endParaRPr>
          </a:p>
          <a:p>
            <a:r>
              <a:rPr lang="en-US" sz="2200" b="1" dirty="0" smtClean="0">
                <a:latin typeface="+mn-lt"/>
              </a:rPr>
              <a:t>  Burmese</a:t>
            </a:r>
            <a:r>
              <a:rPr lang="en-US" sz="2200" b="1" dirty="0">
                <a:latin typeface="+mn-lt"/>
              </a:rPr>
              <a:t>, Laotians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Forest </a:t>
            </a:r>
            <a:r>
              <a:rPr lang="en-US" sz="2200" b="1" dirty="0">
                <a:latin typeface="+mn-lt"/>
              </a:rPr>
              <a:t>workers</a:t>
            </a:r>
          </a:p>
          <a:p>
            <a:pPr>
              <a:lnSpc>
                <a:spcPts val="2640"/>
              </a:lnSpc>
            </a:pPr>
            <a:endParaRPr lang="en-US" sz="2200" b="1" dirty="0" smtClean="0">
              <a:latin typeface="+mn-lt"/>
            </a:endParaRPr>
          </a:p>
          <a:p>
            <a:r>
              <a:rPr lang="en-US" sz="2800" b="1" i="1" dirty="0" smtClean="0">
                <a:latin typeface="+mn-lt"/>
              </a:rPr>
              <a:t>Dengue </a:t>
            </a:r>
            <a:r>
              <a:rPr lang="en-US" sz="2800" b="1" i="1" dirty="0">
                <a:latin typeface="+mn-lt"/>
              </a:rPr>
              <a:t>Chiang </a:t>
            </a:r>
            <a:r>
              <a:rPr lang="en-US" sz="2800" b="1" i="1" dirty="0" err="1" smtClean="0">
                <a:latin typeface="+mn-lt"/>
              </a:rPr>
              <a:t>Rai</a:t>
            </a:r>
            <a:endParaRPr lang="en-US" sz="2800" b="1" i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Urban </a:t>
            </a:r>
            <a:r>
              <a:rPr lang="en-US" sz="2200" b="1" dirty="0">
                <a:latin typeface="+mn-lt"/>
              </a:rPr>
              <a:t>lowland </a:t>
            </a:r>
            <a:r>
              <a:rPr lang="en-US" sz="2200" b="1" dirty="0" smtClean="0">
                <a:latin typeface="+mn-lt"/>
              </a:rPr>
              <a:t>population,</a:t>
            </a:r>
          </a:p>
          <a:p>
            <a:r>
              <a:rPr lang="en-US" sz="2200" b="1" dirty="0" smtClean="0">
                <a:latin typeface="+mn-lt"/>
              </a:rPr>
              <a:t>  now also </a:t>
            </a:r>
            <a:r>
              <a:rPr lang="en-US" sz="2200" b="1" dirty="0">
                <a:latin typeface="+mn-lt"/>
              </a:rPr>
              <a:t>in the countryside</a:t>
            </a:r>
          </a:p>
          <a:p>
            <a:pPr>
              <a:lnSpc>
                <a:spcPts val="2880"/>
              </a:lnSpc>
            </a:pPr>
            <a:endParaRPr lang="en-US" sz="2400" b="1" dirty="0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1456" y="1973537"/>
            <a:ext cx="4096512" cy="335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+mn-lt"/>
              </a:rPr>
              <a:t>Malaria </a:t>
            </a:r>
            <a:r>
              <a:rPr lang="en-US" sz="2800" b="1" i="1" dirty="0" err="1" smtClean="0">
                <a:latin typeface="+mn-lt"/>
              </a:rPr>
              <a:t>Trat</a:t>
            </a:r>
            <a:endParaRPr lang="en-US" sz="2800" b="1" i="1" dirty="0" smtClean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b="1" dirty="0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Forest workers/foragers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Cambodian border crossers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Migrants without papers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 Soldiers posted to forest areas</a:t>
            </a:r>
          </a:p>
          <a:p>
            <a:pPr>
              <a:lnSpc>
                <a:spcPts val="2880"/>
              </a:lnSpc>
            </a:pPr>
            <a:endParaRPr lang="en-US" b="1" dirty="0" smtClean="0">
              <a:latin typeface="+mn-lt"/>
            </a:endParaRPr>
          </a:p>
          <a:p>
            <a:r>
              <a:rPr lang="en-US" sz="2800" b="1" i="1" dirty="0" smtClean="0">
                <a:latin typeface="+mn-lt"/>
              </a:rPr>
              <a:t>Dengue </a:t>
            </a:r>
            <a:r>
              <a:rPr lang="en-US" sz="2800" b="1" i="1" dirty="0" err="1" smtClean="0">
                <a:latin typeface="+mn-lt"/>
              </a:rPr>
              <a:t>Trat</a:t>
            </a:r>
            <a:endParaRPr lang="en-US" sz="2800" b="1" i="1" dirty="0" smtClean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1600" b="1" dirty="0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Urban lowland population,</a:t>
            </a:r>
          </a:p>
          <a:p>
            <a:r>
              <a:rPr lang="en-US" sz="2200" b="1" dirty="0" smtClean="0">
                <a:latin typeface="+mn-lt"/>
              </a:rPr>
              <a:t>  now also in the countryside</a:t>
            </a:r>
            <a:endParaRPr lang="en-US" sz="2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54025" y="354013"/>
            <a:ext cx="7212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Thais/non-Thais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74321" y="1997075"/>
            <a:ext cx="88331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latin typeface="+mn-lt"/>
              </a:rPr>
              <a:t> Thais</a:t>
            </a:r>
            <a:endParaRPr lang="en-US" sz="28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+mn-lt"/>
              </a:rPr>
              <a:t> Non-Thais</a:t>
            </a:r>
            <a:endParaRPr lang="en-US" sz="2800" b="1" dirty="0">
              <a:latin typeface="+mn-lt"/>
            </a:endParaRPr>
          </a:p>
          <a:p>
            <a:pPr lvl="1">
              <a:buFont typeface="Arial" charset="0"/>
              <a:buChar char="•"/>
            </a:pPr>
            <a:r>
              <a:rPr lang="en-US" sz="28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Hill </a:t>
            </a:r>
            <a:r>
              <a:rPr lang="en-US" sz="2400" b="1" dirty="0">
                <a:latin typeface="+mn-lt"/>
              </a:rPr>
              <a:t>tribes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latin typeface="+mn-lt"/>
              </a:rPr>
              <a:t> Foreigners</a:t>
            </a:r>
            <a:r>
              <a:rPr lang="en-US" sz="2400" b="1" dirty="0">
                <a:latin typeface="+mn-lt"/>
              </a:rPr>
              <a:t>: Cambodians, Burmese, Laotians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latin typeface="+mn-lt"/>
              </a:rPr>
              <a:t> Shared </a:t>
            </a:r>
            <a:r>
              <a:rPr lang="en-US" sz="2400" b="1" dirty="0">
                <a:latin typeface="+mn-lt"/>
              </a:rPr>
              <a:t>vulnerability: marginal work, work in areas </a:t>
            </a:r>
            <a:endParaRPr lang="en-US" sz="2400" b="1" dirty="0" smtClean="0">
              <a:latin typeface="+mn-lt"/>
            </a:endParaRPr>
          </a:p>
          <a:p>
            <a:pPr lvl="1"/>
            <a:r>
              <a:rPr lang="en-US" sz="2400" b="1" dirty="0" smtClean="0">
                <a:latin typeface="+mn-lt"/>
              </a:rPr>
              <a:t>   exposed </a:t>
            </a:r>
            <a:r>
              <a:rPr lang="en-US" sz="2400" b="1" dirty="0">
                <a:latin typeface="+mn-lt"/>
              </a:rPr>
              <a:t>to mosquitoes, travel/visits across borders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latin typeface="+mn-lt"/>
              </a:rPr>
              <a:t> Many “migrant” </a:t>
            </a:r>
            <a:r>
              <a:rPr lang="en-US" sz="2400" b="1" dirty="0">
                <a:latin typeface="+mn-lt"/>
              </a:rPr>
              <a:t>populations </a:t>
            </a:r>
            <a:r>
              <a:rPr lang="en-US" sz="2400" b="1" dirty="0" smtClean="0">
                <a:latin typeface="+mn-lt"/>
              </a:rPr>
              <a:t>have been in </a:t>
            </a:r>
            <a:r>
              <a:rPr lang="en-US" sz="2400" b="1" dirty="0">
                <a:latin typeface="+mn-lt"/>
              </a:rPr>
              <a:t>Thailand </a:t>
            </a:r>
            <a:r>
              <a:rPr lang="en-US" sz="2400" b="1" dirty="0" smtClean="0">
                <a:latin typeface="+mn-lt"/>
              </a:rPr>
              <a:t>for </a:t>
            </a:r>
            <a:r>
              <a:rPr lang="en-US" sz="2400" b="1" dirty="0">
                <a:latin typeface="+mn-lt"/>
              </a:rPr>
              <a:t>years</a:t>
            </a:r>
          </a:p>
          <a:p>
            <a:pPr lvl="1"/>
            <a:endParaRPr lang="en-GB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95263" y="354013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Transport corridor, Chiang </a:t>
            </a:r>
            <a:r>
              <a:rPr lang="en-US" sz="4400" b="1" dirty="0" err="1">
                <a:solidFill>
                  <a:schemeClr val="bg1"/>
                </a:solidFill>
                <a:latin typeface="+mj-lt"/>
                <a:cs typeface="Arial Bold" charset="0"/>
              </a:rPr>
              <a:t>Rai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2726" y="2029968"/>
            <a:ext cx="894873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6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Links </a:t>
            </a:r>
            <a:r>
              <a:rPr lang="en-US" sz="2400" b="1" dirty="0">
                <a:latin typeface="+mn-lt"/>
              </a:rPr>
              <a:t>Bangkok via Chiang </a:t>
            </a:r>
            <a:r>
              <a:rPr lang="en-US" sz="2400" b="1" dirty="0" err="1">
                <a:latin typeface="+mn-lt"/>
              </a:rPr>
              <a:t>Rai</a:t>
            </a:r>
            <a:r>
              <a:rPr lang="en-US" sz="2400" b="1" dirty="0">
                <a:latin typeface="+mn-lt"/>
              </a:rPr>
              <a:t> via </a:t>
            </a:r>
            <a:r>
              <a:rPr lang="en-US" sz="2400" b="1" dirty="0" err="1">
                <a:latin typeface="+mn-lt"/>
              </a:rPr>
              <a:t>Bokeo</a:t>
            </a:r>
            <a:r>
              <a:rPr lang="en-US" sz="2400" b="1" dirty="0">
                <a:latin typeface="+mn-lt"/>
              </a:rPr>
              <a:t> (Laos) via </a:t>
            </a:r>
            <a:r>
              <a:rPr lang="en-US" sz="2400" b="1" dirty="0" err="1">
                <a:latin typeface="+mn-lt"/>
              </a:rPr>
              <a:t>Luang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Namtha</a:t>
            </a:r>
            <a:r>
              <a:rPr lang="en-US" sz="2400" b="1" dirty="0" smtClean="0">
                <a:latin typeface="+mn-lt"/>
              </a:rPr>
              <a:t> </a:t>
            </a:r>
          </a:p>
          <a:p>
            <a:r>
              <a:rPr lang="en-US" sz="2400" b="1" dirty="0" smtClean="0">
                <a:latin typeface="+mn-lt"/>
              </a:rPr>
              <a:t>   (</a:t>
            </a:r>
            <a:r>
              <a:rPr lang="en-US" sz="2400" b="1" dirty="0">
                <a:latin typeface="+mn-lt"/>
              </a:rPr>
              <a:t>Laos) with </a:t>
            </a:r>
            <a:r>
              <a:rPr lang="en-US" sz="2400" b="1" dirty="0" err="1">
                <a:latin typeface="+mn-lt"/>
              </a:rPr>
              <a:t>Mengla</a:t>
            </a:r>
            <a:r>
              <a:rPr lang="en-US" sz="2400" b="1" dirty="0">
                <a:latin typeface="+mn-lt"/>
              </a:rPr>
              <a:t> County (China</a:t>
            </a:r>
            <a:r>
              <a:rPr lang="en-US" sz="2400" b="1" dirty="0" smtClean="0">
                <a:latin typeface="+mn-lt"/>
              </a:rPr>
              <a:t>)</a:t>
            </a:r>
            <a:endParaRPr lang="en-US" sz="24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+mn-lt"/>
              </a:rPr>
              <a:t> Crosses </a:t>
            </a:r>
            <a:r>
              <a:rPr lang="en-US" sz="2400" b="1" dirty="0">
                <a:latin typeface="+mn-lt"/>
              </a:rPr>
              <a:t>Mekong River at Chiang </a:t>
            </a:r>
            <a:r>
              <a:rPr lang="en-US" sz="2400" b="1" dirty="0" err="1">
                <a:latin typeface="+mn-lt"/>
              </a:rPr>
              <a:t>Khong</a:t>
            </a:r>
            <a:r>
              <a:rPr lang="en-US" sz="2400" b="1" dirty="0">
                <a:latin typeface="+mn-lt"/>
              </a:rPr>
              <a:t> to Laos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+mn-lt"/>
              </a:rPr>
              <a:t> 3,000 </a:t>
            </a:r>
            <a:r>
              <a:rPr lang="en-US" sz="2400" b="1" dirty="0">
                <a:latin typeface="+mn-lt"/>
              </a:rPr>
              <a:t>vehicles (mostly trucks) cross at Chiang </a:t>
            </a:r>
            <a:r>
              <a:rPr lang="en-US" sz="2400" b="1" dirty="0" err="1">
                <a:latin typeface="+mn-lt"/>
              </a:rPr>
              <a:t>Khong</a:t>
            </a:r>
            <a:r>
              <a:rPr lang="en-US" sz="2400" b="1" dirty="0">
                <a:latin typeface="+mn-lt"/>
              </a:rPr>
              <a:t> every month 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+mn-lt"/>
              </a:rPr>
              <a:t> 18,000-24,000 </a:t>
            </a:r>
            <a:r>
              <a:rPr lang="en-US" sz="2400" b="1" dirty="0">
                <a:latin typeface="+mn-lt"/>
              </a:rPr>
              <a:t>persons (mostly tourists) cross at Chiang </a:t>
            </a:r>
            <a:r>
              <a:rPr lang="en-US" sz="2400" b="1" dirty="0" err="1">
                <a:latin typeface="+mn-lt"/>
              </a:rPr>
              <a:t>Khong</a:t>
            </a:r>
            <a:r>
              <a:rPr lang="en-US" sz="2400" b="1" dirty="0">
                <a:latin typeface="+mn-lt"/>
              </a:rPr>
              <a:t> </a:t>
            </a: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   every </a:t>
            </a:r>
            <a:r>
              <a:rPr lang="en-US" sz="2400" b="1" dirty="0">
                <a:latin typeface="+mn-lt"/>
              </a:rPr>
              <a:t>month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+mn-lt"/>
              </a:rPr>
              <a:t> Conduit </a:t>
            </a:r>
            <a:r>
              <a:rPr lang="en-US" sz="2400" b="1" dirty="0">
                <a:latin typeface="+mn-lt"/>
              </a:rPr>
              <a:t>for commerce to/from Bangkok/China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+mn-lt"/>
              </a:rPr>
              <a:t> Bridge </a:t>
            </a:r>
            <a:r>
              <a:rPr lang="en-US" sz="2400" b="1" dirty="0">
                <a:latin typeface="+mn-lt"/>
              </a:rPr>
              <a:t>resulting in increased traffic being built to replace ferry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+mn-lt"/>
              </a:rPr>
              <a:t> Laotians </a:t>
            </a:r>
            <a:r>
              <a:rPr lang="en-US" sz="2400" b="1" dirty="0">
                <a:latin typeface="+mn-lt"/>
              </a:rPr>
              <a:t>come to shop, for medical treatment</a:t>
            </a:r>
          </a:p>
          <a:p>
            <a:pPr lvl="1">
              <a:buFont typeface="Arial" charset="0"/>
              <a:buChar char="•"/>
            </a:pPr>
            <a:endParaRPr lang="en-GB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Chiang Khong vehicle ferry</a:t>
            </a:r>
            <a:endParaRPr lang="fr-FR" b="1" smtClean="0">
              <a:ea typeface="ＭＳ Ｐゴシック" pitchFamily="34" charset="-128"/>
            </a:endParaRPr>
          </a:p>
        </p:txBody>
      </p:sp>
      <p:pic>
        <p:nvPicPr>
          <p:cNvPr id="20483" name="Picture 2" descr="border crossing 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6550"/>
            <a:ext cx="91440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Passenger boat landing in Laos</a:t>
            </a:r>
            <a:endParaRPr lang="fr-FR" b="1" dirty="0" smtClean="0">
              <a:ea typeface="ＭＳ Ｐゴシック" pitchFamily="34" charset="-128"/>
            </a:endParaRPr>
          </a:p>
        </p:txBody>
      </p:sp>
      <p:pic>
        <p:nvPicPr>
          <p:cNvPr id="21507" name="Picture 3" descr="DSC_13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95263" y="280860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Transport corridor, </a:t>
            </a:r>
            <a:r>
              <a:rPr lang="en-US" sz="4400" b="1" dirty="0" err="1">
                <a:solidFill>
                  <a:schemeClr val="bg1"/>
                </a:solidFill>
                <a:latin typeface="+mj-lt"/>
                <a:cs typeface="Arial Bold" charset="0"/>
              </a:rPr>
              <a:t>Trat</a:t>
            </a:r>
            <a:endParaRPr lang="en-US" sz="4400" b="1" dirty="0">
              <a:solidFill>
                <a:schemeClr val="bg1"/>
              </a:solidFill>
              <a:latin typeface="+mj-lt"/>
              <a:cs typeface="Arial Bold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5263" y="1868488"/>
            <a:ext cx="894873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600" b="1" dirty="0" smtClean="0"/>
              <a:t> </a:t>
            </a:r>
            <a:r>
              <a:rPr lang="en-US" sz="2600" b="1" dirty="0" smtClean="0">
                <a:latin typeface="+mn-lt"/>
              </a:rPr>
              <a:t>Links </a:t>
            </a:r>
            <a:r>
              <a:rPr lang="en-US" sz="2600" b="1" dirty="0" err="1">
                <a:latin typeface="+mn-lt"/>
              </a:rPr>
              <a:t>Trat</a:t>
            </a:r>
            <a:r>
              <a:rPr lang="en-US" sz="2600" b="1" dirty="0">
                <a:latin typeface="+mn-lt"/>
              </a:rPr>
              <a:t> to </a:t>
            </a:r>
            <a:r>
              <a:rPr lang="en-US" sz="2600" b="1" dirty="0" err="1">
                <a:latin typeface="+mn-lt"/>
              </a:rPr>
              <a:t>Koh</a:t>
            </a:r>
            <a:r>
              <a:rPr lang="en-US" sz="2600" b="1" dirty="0">
                <a:latin typeface="+mn-lt"/>
              </a:rPr>
              <a:t> Kong (Cambodia) through </a:t>
            </a:r>
            <a:r>
              <a:rPr lang="en-US" sz="2600" b="1" dirty="0" smtClean="0">
                <a:latin typeface="+mn-lt"/>
              </a:rPr>
              <a:t> </a:t>
            </a:r>
            <a:r>
              <a:rPr lang="en-US" sz="2600" b="1" dirty="0" err="1" smtClean="0">
                <a:latin typeface="+mn-lt"/>
              </a:rPr>
              <a:t>Hadlek</a:t>
            </a:r>
            <a:r>
              <a:rPr lang="en-US" sz="2600" b="1" dirty="0" smtClean="0">
                <a:latin typeface="+mn-lt"/>
              </a:rPr>
              <a:t> </a:t>
            </a:r>
          </a:p>
          <a:p>
            <a:r>
              <a:rPr lang="en-US" sz="2600" b="1" dirty="0" smtClean="0">
                <a:latin typeface="+mn-lt"/>
              </a:rPr>
              <a:t>  (</a:t>
            </a:r>
            <a:r>
              <a:rPr lang="en-US" sz="2600" b="1" dirty="0">
                <a:latin typeface="+mn-lt"/>
              </a:rPr>
              <a:t>Thailand)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>
                <a:latin typeface="+mn-lt"/>
              </a:rPr>
              <a:t> 600 </a:t>
            </a:r>
            <a:r>
              <a:rPr lang="en-US" sz="2600" b="1" dirty="0">
                <a:latin typeface="+mn-lt"/>
              </a:rPr>
              <a:t>vehicles (mostly trucks) cross at </a:t>
            </a:r>
            <a:r>
              <a:rPr lang="en-US" sz="2600" b="1" dirty="0" err="1">
                <a:latin typeface="+mn-lt"/>
              </a:rPr>
              <a:t>Hadlek</a:t>
            </a:r>
            <a:r>
              <a:rPr lang="en-US" sz="2600" b="1" dirty="0">
                <a:latin typeface="+mn-lt"/>
              </a:rPr>
              <a:t> every month 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>
                <a:latin typeface="+mn-lt"/>
              </a:rPr>
              <a:t> 6,000 </a:t>
            </a:r>
            <a:r>
              <a:rPr lang="en-US" sz="2600" b="1" dirty="0">
                <a:latin typeface="+mn-lt"/>
              </a:rPr>
              <a:t>persons (Cambodian, Thai) cross at </a:t>
            </a:r>
            <a:r>
              <a:rPr lang="en-US" sz="2600" b="1" dirty="0" err="1">
                <a:latin typeface="+mn-lt"/>
              </a:rPr>
              <a:t>Hadlek</a:t>
            </a:r>
            <a:r>
              <a:rPr lang="en-US" sz="2600" b="1" dirty="0">
                <a:latin typeface="+mn-lt"/>
              </a:rPr>
              <a:t> every month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>
                <a:latin typeface="+mn-lt"/>
              </a:rPr>
              <a:t> Corridor </a:t>
            </a:r>
            <a:r>
              <a:rPr lang="en-US" sz="2600" b="1" dirty="0">
                <a:latin typeface="+mn-lt"/>
              </a:rPr>
              <a:t>for commerce to/from </a:t>
            </a:r>
            <a:r>
              <a:rPr lang="en-US" sz="2600" b="1" dirty="0" err="1">
                <a:latin typeface="+mn-lt"/>
              </a:rPr>
              <a:t>Trat</a:t>
            </a:r>
            <a:r>
              <a:rPr lang="en-US" sz="2600" b="1" dirty="0">
                <a:latin typeface="+mn-lt"/>
              </a:rPr>
              <a:t> and </a:t>
            </a:r>
            <a:r>
              <a:rPr lang="en-US" sz="2600" b="1" dirty="0" err="1">
                <a:latin typeface="+mn-lt"/>
              </a:rPr>
              <a:t>Koh</a:t>
            </a:r>
            <a:r>
              <a:rPr lang="en-US" sz="2600" b="1" dirty="0">
                <a:latin typeface="+mn-lt"/>
              </a:rPr>
              <a:t> Kong (Cambodia)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>
                <a:latin typeface="+mn-lt"/>
              </a:rPr>
              <a:t> Large </a:t>
            </a:r>
            <a:r>
              <a:rPr lang="en-US" sz="2600" b="1" dirty="0">
                <a:latin typeface="+mn-lt"/>
              </a:rPr>
              <a:t>fishing/lumber port at </a:t>
            </a:r>
            <a:r>
              <a:rPr lang="en-US" sz="2600" b="1" dirty="0" err="1">
                <a:latin typeface="+mn-lt"/>
              </a:rPr>
              <a:t>Khlong</a:t>
            </a:r>
            <a:r>
              <a:rPr lang="en-US" sz="2600" b="1" dirty="0">
                <a:latin typeface="+mn-lt"/>
              </a:rPr>
              <a:t> </a:t>
            </a:r>
            <a:r>
              <a:rPr lang="en-US" sz="2600" b="1" dirty="0" err="1">
                <a:latin typeface="+mn-lt"/>
              </a:rPr>
              <a:t>Yai</a:t>
            </a:r>
            <a:r>
              <a:rPr lang="en-US" sz="2600" b="1" dirty="0">
                <a:latin typeface="+mn-lt"/>
              </a:rPr>
              <a:t> with many </a:t>
            </a:r>
            <a:endParaRPr lang="en-US" sz="2600" b="1" dirty="0" smtClean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   Cambodians</a:t>
            </a:r>
            <a:endParaRPr lang="en-US" sz="2600" b="1" dirty="0">
              <a:latin typeface="+mn-lt"/>
            </a:endParaRPr>
          </a:p>
          <a:p>
            <a:pPr lvl="1">
              <a:buFont typeface="Arial" charset="0"/>
              <a:buChar char="•"/>
            </a:pPr>
            <a:endParaRPr lang="en-GB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1143000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Cambodia-Thailand border at </a:t>
            </a:r>
            <a:r>
              <a:rPr lang="en-US" b="1" dirty="0" err="1" smtClean="0">
                <a:ea typeface="ＭＳ Ｐゴシック" pitchFamily="34" charset="-128"/>
              </a:rPr>
              <a:t>Hadlek</a:t>
            </a:r>
            <a:endParaRPr lang="fr-FR" b="1" dirty="0" smtClean="0">
              <a:ea typeface="ＭＳ Ｐゴシック" pitchFamily="34" charset="-128"/>
            </a:endParaRPr>
          </a:p>
        </p:txBody>
      </p:sp>
      <p:pic>
        <p:nvPicPr>
          <p:cNvPr id="24579" name="Picture 2" descr="C:\Documents and Settings\Admin\My Documents\personal\pictures\Thailand 2010\Mekong\DSC_1244 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8625"/>
            <a:ext cx="9144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MEKONG_Title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611437"/>
            <a:ext cx="9164638" cy="5238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4800" b="1" kern="18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-128"/>
                <a:cs typeface="Arial Bold"/>
              </a:rPr>
              <a:t>Chiang Rai &amp; Trat </a:t>
            </a:r>
          </a:p>
          <a:p>
            <a:pPr algn="ctr">
              <a:defRPr/>
            </a:pPr>
            <a:r>
              <a:rPr lang="en-US" sz="4800" b="1" kern="18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-128"/>
                <a:cs typeface="Arial Bold"/>
              </a:rPr>
              <a:t>Rapid Appraisal</a:t>
            </a:r>
          </a:p>
          <a:p>
            <a:pPr algn="ctr">
              <a:defRPr/>
            </a:pPr>
            <a:endParaRPr lang="en-US" sz="4800" b="1" kern="1800" spc="100" dirty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6400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Prepared by AED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0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92608" y="512064"/>
            <a:ext cx="8577072" cy="1467549"/>
          </a:xfrm>
        </p:spPr>
        <p:txBody>
          <a:bodyPr/>
          <a:lstStyle/>
          <a:p>
            <a:pPr algn="l"/>
            <a:r>
              <a:rPr lang="en-US" sz="3200" b="1" dirty="0" smtClean="0">
                <a:ea typeface="ＭＳ Ｐゴシック" pitchFamily="34" charset="-128"/>
              </a:rPr>
              <a:t>Chiang </a:t>
            </a:r>
            <a:r>
              <a:rPr lang="en-US" sz="3200" b="1" dirty="0" err="1" smtClean="0">
                <a:ea typeface="ＭＳ Ｐゴシック" pitchFamily="34" charset="-128"/>
              </a:rPr>
              <a:t>Rai</a:t>
            </a:r>
            <a:r>
              <a:rPr lang="en-US" sz="3200" b="1" dirty="0" smtClean="0">
                <a:ea typeface="ＭＳ Ｐゴシック" pitchFamily="34" charset="-128"/>
              </a:rPr>
              <a:t>: </a:t>
            </a:r>
            <a:r>
              <a:rPr lang="en-US" sz="2400" b="1" dirty="0" smtClean="0">
                <a:ea typeface="ＭＳ Ｐゴシック" pitchFamily="34" charset="-128"/>
              </a:rPr>
              <a:t>1 central hospital, 16 district hospitals, 211 health centers</a:t>
            </a:r>
            <a:r>
              <a:rPr lang="fr-FR" sz="3200" b="1" dirty="0" smtClean="0">
                <a:ea typeface="ＭＳ Ｐゴシック" pitchFamily="34" charset="-128"/>
              </a:rPr>
              <a:t/>
            </a:r>
            <a:br>
              <a:rPr lang="fr-FR" sz="3200" b="1" dirty="0" smtClean="0">
                <a:ea typeface="ＭＳ Ｐゴシック" pitchFamily="34" charset="-128"/>
              </a:rPr>
            </a:br>
            <a:r>
              <a:rPr lang="en-US" sz="3200" b="1" dirty="0" err="1" smtClean="0">
                <a:ea typeface="ＭＳ Ｐゴシック" pitchFamily="34" charset="-128"/>
              </a:rPr>
              <a:t>Trat</a:t>
            </a:r>
            <a:r>
              <a:rPr lang="en-US" sz="3200" b="1" dirty="0" smtClean="0">
                <a:ea typeface="ＭＳ Ｐゴシック" pitchFamily="34" charset="-128"/>
              </a:rPr>
              <a:t>: </a:t>
            </a:r>
            <a:r>
              <a:rPr lang="en-US" sz="2400" b="1" dirty="0" smtClean="0">
                <a:ea typeface="ＭＳ Ｐゴシック" pitchFamily="34" charset="-128"/>
              </a:rPr>
              <a:t>9 hospitals, (2 public, 1 private in </a:t>
            </a:r>
            <a:r>
              <a:rPr lang="en-US" sz="2400" b="1" dirty="0" err="1" smtClean="0">
                <a:ea typeface="ＭＳ Ｐゴシック" pitchFamily="34" charset="-128"/>
              </a:rPr>
              <a:t>Muang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Trat</a:t>
            </a:r>
            <a:r>
              <a:rPr lang="en-US" sz="2400" b="1" dirty="0" smtClean="0">
                <a:ea typeface="ＭＳ Ｐゴシック" pitchFamily="34" charset="-128"/>
              </a:rPr>
              <a:t>), 1 in other 6 districts, 60-70 health centers </a:t>
            </a:r>
            <a:r>
              <a:rPr lang="fr-FR" sz="2800" dirty="0" smtClean="0">
                <a:ea typeface="ＭＳ Ｐゴシック" pitchFamily="34" charset="-128"/>
              </a:rPr>
              <a:t/>
            </a:r>
            <a:br>
              <a:rPr lang="fr-FR" sz="2800" dirty="0" smtClean="0">
                <a:ea typeface="ＭＳ Ｐゴシック" pitchFamily="34" charset="-128"/>
              </a:rPr>
            </a:br>
            <a:endParaRPr lang="fr-FR" sz="2800" dirty="0" smtClean="0">
              <a:ea typeface="ＭＳ Ｐゴシック" pitchFamily="34" charset="-128"/>
            </a:endParaRPr>
          </a:p>
        </p:txBody>
      </p:sp>
      <p:pic>
        <p:nvPicPr>
          <p:cNvPr id="28675" name="Picture 2" descr="C:\Documents and Settings\Admin\My Documents\personal\pictures\Thailand 2010\Mekong\DSC_1301 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8863"/>
            <a:ext cx="91440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95263" y="354012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Risk groups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4025" y="1625600"/>
            <a:ext cx="8269351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+mn-lt"/>
              </a:rPr>
              <a:t>Malaria</a:t>
            </a:r>
          </a:p>
          <a:p>
            <a:pPr lvl="1">
              <a:buFont typeface="Arial" charset="0"/>
              <a:buChar char="•"/>
            </a:pPr>
            <a:r>
              <a:rPr lang="th-TH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Forest </a:t>
            </a:r>
            <a:r>
              <a:rPr lang="en-US" sz="2800" b="1" dirty="0">
                <a:latin typeface="+mn-lt"/>
              </a:rPr>
              <a:t>workers</a:t>
            </a:r>
          </a:p>
          <a:p>
            <a:pPr lvl="1">
              <a:buFont typeface="Arial" charset="0"/>
              <a:buChar char="•"/>
            </a:pPr>
            <a:r>
              <a:rPr lang="th-TH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Foragers</a:t>
            </a:r>
            <a:endParaRPr lang="en-US" sz="2800" b="1" dirty="0">
              <a:latin typeface="+mn-lt"/>
            </a:endParaRPr>
          </a:p>
          <a:p>
            <a:pPr lvl="1">
              <a:buFont typeface="Arial" charset="0"/>
              <a:buChar char="•"/>
            </a:pPr>
            <a:r>
              <a:rPr lang="th-TH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Migrant </a:t>
            </a:r>
            <a:r>
              <a:rPr lang="en-US" sz="2800" b="1" dirty="0">
                <a:latin typeface="+mn-lt"/>
              </a:rPr>
              <a:t>workers</a:t>
            </a:r>
          </a:p>
          <a:p>
            <a:pPr lvl="1">
              <a:buFont typeface="Arial" charset="0"/>
              <a:buChar char="•"/>
            </a:pPr>
            <a:r>
              <a:rPr lang="th-TH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Hill </a:t>
            </a:r>
            <a:r>
              <a:rPr lang="en-US" sz="2800" b="1" dirty="0">
                <a:latin typeface="+mn-lt"/>
              </a:rPr>
              <a:t>tribes</a:t>
            </a:r>
          </a:p>
          <a:p>
            <a:pPr lvl="1">
              <a:buFont typeface="Arial" charset="0"/>
              <a:buChar char="•"/>
            </a:pPr>
            <a:r>
              <a:rPr lang="th-TH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Border soldiers</a:t>
            </a:r>
            <a:endParaRPr lang="th-TH" sz="2800" b="1" dirty="0" smtClean="0">
              <a:latin typeface="+mn-lt"/>
            </a:endParaRPr>
          </a:p>
          <a:p>
            <a:pPr lvl="1"/>
            <a:endParaRPr lang="en-US" sz="2800" b="1" dirty="0">
              <a:latin typeface="+mn-lt"/>
            </a:endParaRPr>
          </a:p>
          <a:p>
            <a:r>
              <a:rPr lang="en-US" sz="3600" b="1" dirty="0">
                <a:latin typeface="+mn-lt"/>
              </a:rPr>
              <a:t>Dengue</a:t>
            </a:r>
          </a:p>
          <a:p>
            <a:pPr lvl="1">
              <a:buFont typeface="Arial" charset="0"/>
              <a:buChar char="•"/>
            </a:pPr>
            <a:r>
              <a:rPr lang="th-TH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Urban </a:t>
            </a:r>
            <a:r>
              <a:rPr lang="en-US" sz="2800" b="1" dirty="0">
                <a:latin typeface="+mn-lt"/>
              </a:rPr>
              <a:t>people, some rural people now too</a:t>
            </a:r>
          </a:p>
          <a:p>
            <a:pPr lvl="1">
              <a:buFont typeface="Arial" charset="0"/>
              <a:buChar char="•"/>
            </a:pPr>
            <a:endParaRPr lang="en-GB" sz="2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95263" y="299148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Disease risks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54025" y="1789113"/>
            <a:ext cx="83248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Occupation: forest workers prone to contract malaria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Border-crossing: risk of contracting/carrying disease from another country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Living style: fewer prevention measures used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Lack of health cards: less use of health services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Fear of prosecution: avoidance of health services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Distance from health services: longer time for seeking treatment</a:t>
            </a:r>
            <a:endParaRPr lang="fr-FR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>
                <a:ea typeface="ＭＳ Ｐゴシック" pitchFamily="34" charset="-128"/>
              </a:rPr>
              <a:t>Rubber plantation, pineapples near </a:t>
            </a:r>
            <a:r>
              <a:rPr lang="en-US" sz="4000" b="1" dirty="0" err="1" smtClean="0">
                <a:ea typeface="ＭＳ Ｐゴシック" pitchFamily="34" charset="-128"/>
              </a:rPr>
              <a:t>Trat</a:t>
            </a:r>
            <a:endParaRPr lang="fr-FR" sz="4000" b="1" dirty="0" smtClean="0">
              <a:ea typeface="ＭＳ Ｐゴシック" pitchFamily="34" charset="-128"/>
            </a:endParaRPr>
          </a:p>
        </p:txBody>
      </p:sp>
      <p:pic>
        <p:nvPicPr>
          <p:cNvPr id="32771" name="Picture 3" descr="DSC_11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1188"/>
            <a:ext cx="9144000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457200" y="496888"/>
            <a:ext cx="8229600" cy="1143000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Most people believe that malaria and dengue are transmitted by …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33795" name="Text Placeholder 5"/>
          <p:cNvSpPr>
            <a:spLocks noGrp="1"/>
          </p:cNvSpPr>
          <p:nvPr>
            <p:ph type="body" idx="1"/>
          </p:nvPr>
        </p:nvSpPr>
        <p:spPr>
          <a:xfrm>
            <a:off x="287338" y="1855788"/>
            <a:ext cx="4040187" cy="638175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Anopheles</a:t>
            </a:r>
            <a:endParaRPr lang="fr-FR" smtClean="0">
              <a:ea typeface="ＭＳ Ｐゴシック" pitchFamily="34" charset="-128"/>
            </a:endParaRPr>
          </a:p>
        </p:txBody>
      </p:sp>
      <p:sp>
        <p:nvSpPr>
          <p:cNvPr id="33796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855788"/>
            <a:ext cx="4041775" cy="638175"/>
          </a:xfrm>
        </p:spPr>
        <p:txBody>
          <a:bodyPr/>
          <a:lstStyle/>
          <a:p>
            <a:pPr algn="ctr"/>
            <a:endParaRPr lang="en-US" smtClean="0">
              <a:ea typeface="ＭＳ Ｐゴシック" pitchFamily="34" charset="-128"/>
            </a:endParaRPr>
          </a:p>
          <a:p>
            <a:pPr algn="ctr"/>
            <a:r>
              <a:rPr lang="en-US" smtClean="0">
                <a:ea typeface="ＭＳ Ｐゴシック" pitchFamily="34" charset="-128"/>
              </a:rPr>
              <a:t>Aedes</a:t>
            </a:r>
            <a:endParaRPr lang="fr-FR" smtClean="0">
              <a:ea typeface="ＭＳ Ｐゴシック" pitchFamily="34" charset="-128"/>
            </a:endParaRPr>
          </a:p>
        </p:txBody>
      </p:sp>
      <p:pic>
        <p:nvPicPr>
          <p:cNvPr id="33797" name="Picture 3" descr="C:\Documents and Settings\Admin\My Documents\personal\pictures\Thailand 2010\Mekong\Malaria mosqui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673350"/>
            <a:ext cx="3683000" cy="2954338"/>
          </a:xfrm>
          <a:noFill/>
        </p:spPr>
      </p:pic>
      <p:pic>
        <p:nvPicPr>
          <p:cNvPr id="33798" name="Picture 2" descr="C:\Documents and Settings\Admin\My Documents\personal\pictures\Thailand 2010\Mekong\Dengue mosquit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5025" y="2673350"/>
            <a:ext cx="4041775" cy="2954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0" y="354013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Improving malaria prevention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54025" y="1566863"/>
            <a:ext cx="832485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GB" sz="2400" b="1" dirty="0">
                <a:latin typeface="+mn-lt"/>
              </a:rPr>
              <a:t>Spray outside and inside to eliminate mosquitoes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400" b="1" dirty="0">
                <a:latin typeface="+mn-lt"/>
              </a:rPr>
              <a:t>Protect against mosquitoes with bed nets, lotions, creams, fans, screen doors, clothing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400" b="1" dirty="0">
                <a:latin typeface="+mn-lt"/>
              </a:rPr>
              <a:t>Improve communication with non-Thais through translation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400" b="1" dirty="0">
                <a:latin typeface="+mn-lt"/>
              </a:rPr>
              <a:t>Increase and improve disease-related teaching materials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400" b="1" dirty="0">
                <a:latin typeface="+mn-lt"/>
              </a:rPr>
              <a:t>Improve health education curriculum, including outreach methodology and prevention techniques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400" b="1" dirty="0">
                <a:latin typeface="+mn-lt"/>
              </a:rPr>
              <a:t>Use village health volunteers or malaria centre agents for prevention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400" b="1" dirty="0">
                <a:latin typeface="+mn-lt"/>
              </a:rPr>
              <a:t>Improve surveillance by including teachers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400" b="1" dirty="0">
                <a:latin typeface="+mn-lt"/>
              </a:rPr>
              <a:t>Make sure that visitors from high risk areas are tested and treated </a:t>
            </a:r>
            <a:endParaRPr lang="fr-FR" sz="2400" b="1" dirty="0">
              <a:latin typeface="+mn-lt"/>
            </a:endParaRPr>
          </a:p>
          <a:p>
            <a:pPr marL="342900" indent="-342900"/>
            <a:endParaRPr lang="fr-FR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0" y="92075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Improving malaria/dengue diagnosis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31800" y="2274888"/>
            <a:ext cx="81772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Encourage people to go to a health facility as soon as possible after symptoms appear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Develop rapid response system for diagnosis and treatment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Test people from high-risk areas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Continue use of screening in outbreak areas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Provide teachers with training on how to recognize symptoms</a:t>
            </a:r>
            <a:endParaRPr lang="fr-FR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54013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Improving treatment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639763" y="1997075"/>
            <a:ext cx="79692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Increase surveillance during outbreaks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Encourage those diagnosed with disease to complete the full course of medication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Improve health service transportation in remote areas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Increase health volunteer communication activities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800" b="1" dirty="0">
                <a:latin typeface="+mn-lt"/>
              </a:rPr>
              <a:t>Minimize the time between symptom appearance, testing/diagnosis and treatment</a:t>
            </a:r>
            <a:endParaRPr lang="fr-FR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354013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Trusted persons 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639763" y="1997075"/>
            <a:ext cx="79692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4400" b="1" dirty="0">
                <a:latin typeface="+mn-lt"/>
              </a:rPr>
              <a:t>Health volunteers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400" b="1" dirty="0">
                <a:latin typeface="+mn-lt"/>
              </a:rPr>
              <a:t>Malaria </a:t>
            </a:r>
            <a:r>
              <a:rPr lang="en-US" sz="4400" b="1" dirty="0">
                <a:latin typeface="+mn-lt"/>
              </a:rPr>
              <a:t>center</a:t>
            </a:r>
            <a:r>
              <a:rPr lang="en-GB" sz="4400" b="1" dirty="0">
                <a:latin typeface="+mn-lt"/>
              </a:rPr>
              <a:t> agents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400" b="1" dirty="0">
                <a:latin typeface="+mn-lt"/>
              </a:rPr>
              <a:t>Doctors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400" b="1" dirty="0">
                <a:latin typeface="+mn-lt"/>
              </a:rPr>
              <a:t>Parents (younger respondents)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400" b="1" dirty="0">
                <a:latin typeface="+mn-lt"/>
              </a:rPr>
              <a:t>Community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0" y="354013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Trusted community resources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639763" y="1997075"/>
            <a:ext cx="796925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4400" b="1" dirty="0">
                <a:latin typeface="+mn-lt"/>
              </a:rPr>
              <a:t>Village meetings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400" b="1" dirty="0">
                <a:latin typeface="+mn-lt"/>
              </a:rPr>
              <a:t>Loudspeakers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400" b="1" dirty="0">
                <a:latin typeface="+mn-lt"/>
              </a:rPr>
              <a:t>Mobile vans (</a:t>
            </a:r>
            <a:r>
              <a:rPr lang="en-GB" sz="4400" b="1" dirty="0" err="1">
                <a:latin typeface="+mn-lt"/>
              </a:rPr>
              <a:t>Trat</a:t>
            </a:r>
            <a:r>
              <a:rPr lang="en-GB" sz="4400" b="1" dirty="0">
                <a:latin typeface="+mn-lt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400" b="1" dirty="0">
                <a:latin typeface="+mn-lt"/>
              </a:rPr>
              <a:t>Local FM radio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MEKONG_Cont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182563"/>
            <a:ext cx="7212012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  <a:cs typeface="Arial Bold" charset="0"/>
              </a:rPr>
              <a:t>Research parameters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631825" y="1724025"/>
            <a:ext cx="80549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 b="1" dirty="0" smtClean="0">
                <a:latin typeface="+mn-lt"/>
              </a:rPr>
              <a:t> Size</a:t>
            </a:r>
            <a:r>
              <a:rPr lang="en-GB" sz="2400" b="1" dirty="0">
                <a:latin typeface="+mn-lt"/>
              </a:rPr>
              <a:t>, approximate population and dispersion</a:t>
            </a:r>
          </a:p>
          <a:p>
            <a:pPr>
              <a:buFont typeface="Arial" charset="0"/>
              <a:buChar char="•"/>
            </a:pPr>
            <a:r>
              <a:rPr lang="en-GB" sz="2400" b="1" dirty="0" smtClean="0">
                <a:latin typeface="+mn-lt"/>
              </a:rPr>
              <a:t> Province </a:t>
            </a:r>
            <a:r>
              <a:rPr lang="en-GB" sz="2400" b="1" dirty="0">
                <a:latin typeface="+mn-lt"/>
              </a:rPr>
              <a:t>sub-divisions</a:t>
            </a:r>
          </a:p>
          <a:p>
            <a:pPr>
              <a:buFont typeface="Arial" charset="0"/>
              <a:buChar char="•"/>
            </a:pPr>
            <a:r>
              <a:rPr lang="en-GB" sz="2400" b="1" dirty="0" smtClean="0">
                <a:latin typeface="+mn-lt"/>
              </a:rPr>
              <a:t> Major </a:t>
            </a:r>
            <a:r>
              <a:rPr lang="en-GB" sz="2400" b="1" dirty="0">
                <a:latin typeface="+mn-lt"/>
              </a:rPr>
              <a:t>target groups: migrant workers, hill tribes</a:t>
            </a:r>
            <a:r>
              <a:rPr lang="en-GB" sz="2400" b="1" dirty="0" smtClean="0">
                <a:latin typeface="+mn-lt"/>
              </a:rPr>
              <a:t>, transport    </a:t>
            </a:r>
          </a:p>
          <a:p>
            <a:r>
              <a:rPr lang="en-GB" sz="2400" b="1" dirty="0" smtClean="0">
                <a:latin typeface="+mn-lt"/>
              </a:rPr>
              <a:t>   workers</a:t>
            </a:r>
            <a:r>
              <a:rPr lang="en-GB" sz="2400" b="1" dirty="0">
                <a:latin typeface="+mn-lt"/>
              </a:rPr>
              <a:t>, traders and market vendors</a:t>
            </a:r>
          </a:p>
          <a:p>
            <a:pPr>
              <a:buFont typeface="Arial" charset="0"/>
              <a:buChar char="•"/>
            </a:pPr>
            <a:r>
              <a:rPr lang="en-GB" sz="2400" b="1" dirty="0" smtClean="0">
                <a:latin typeface="+mn-lt"/>
              </a:rPr>
              <a:t> Major </a:t>
            </a:r>
            <a:r>
              <a:rPr lang="en-GB" sz="2400" b="1" dirty="0">
                <a:latin typeface="+mn-lt"/>
              </a:rPr>
              <a:t>stable and mobile target groups and their </a:t>
            </a:r>
            <a:r>
              <a:rPr lang="en-GB" sz="2400" b="1" dirty="0" smtClean="0">
                <a:latin typeface="+mn-lt"/>
              </a:rPr>
              <a:t>sizes </a:t>
            </a:r>
            <a:endParaRPr lang="en-GB" sz="24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GB" sz="2400" b="1" dirty="0" smtClean="0">
                <a:latin typeface="+mn-lt"/>
              </a:rPr>
              <a:t> Interactions </a:t>
            </a:r>
            <a:r>
              <a:rPr lang="en-GB" sz="2400" b="1" dirty="0">
                <a:latin typeface="+mn-lt"/>
              </a:rPr>
              <a:t>between migrants, hill tribes and </a:t>
            </a:r>
            <a:r>
              <a:rPr lang="en-GB" sz="2400" b="1" dirty="0" smtClean="0">
                <a:latin typeface="+mn-lt"/>
              </a:rPr>
              <a:t>others</a:t>
            </a:r>
            <a:endParaRPr lang="en-GB" sz="24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GB" sz="2400" b="1" dirty="0" smtClean="0">
                <a:latin typeface="+mn-lt"/>
              </a:rPr>
              <a:t> Markets</a:t>
            </a:r>
            <a:r>
              <a:rPr lang="en-GB" sz="2400" b="1" dirty="0">
                <a:latin typeface="+mn-lt"/>
              </a:rPr>
              <a:t>, truck stops and schools</a:t>
            </a:r>
          </a:p>
          <a:p>
            <a:pPr>
              <a:buFont typeface="Arial" charset="0"/>
              <a:buChar char="•"/>
            </a:pPr>
            <a:r>
              <a:rPr lang="en-GB" sz="2400" b="1" dirty="0" smtClean="0">
                <a:latin typeface="+mn-lt"/>
              </a:rPr>
              <a:t> Health</a:t>
            </a:r>
            <a:r>
              <a:rPr lang="en-GB" sz="2400" b="1" dirty="0">
                <a:latin typeface="+mn-lt"/>
              </a:rPr>
              <a:t>, education, social and NGO services</a:t>
            </a:r>
          </a:p>
          <a:p>
            <a:pPr>
              <a:buFont typeface="Arial" charset="0"/>
              <a:buChar char="•"/>
            </a:pPr>
            <a:r>
              <a:rPr lang="en-GB" sz="2400" b="1" dirty="0" smtClean="0">
                <a:latin typeface="+mn-lt"/>
              </a:rPr>
              <a:t> Social </a:t>
            </a:r>
            <a:r>
              <a:rPr lang="en-GB" sz="2400" b="1" dirty="0">
                <a:latin typeface="+mn-lt"/>
              </a:rPr>
              <a:t>cultures of migrants, hill tribes and others</a:t>
            </a:r>
          </a:p>
          <a:p>
            <a:pPr>
              <a:buFont typeface="Arial" charset="0"/>
              <a:buChar char="•"/>
            </a:pPr>
            <a:r>
              <a:rPr lang="en-GB" sz="2400" b="1" dirty="0" smtClean="0">
                <a:latin typeface="+mn-lt"/>
              </a:rPr>
              <a:t> Potential </a:t>
            </a:r>
            <a:r>
              <a:rPr lang="en-GB" sz="2400" b="1" dirty="0">
                <a:latin typeface="+mn-lt"/>
              </a:rPr>
              <a:t>communication interventions </a:t>
            </a:r>
          </a:p>
          <a:p>
            <a:pPr>
              <a:buFont typeface="Arial" charset="0"/>
              <a:buChar char="•"/>
            </a:pPr>
            <a:r>
              <a:rPr lang="en-GB" sz="2400" b="1" dirty="0" smtClean="0">
                <a:latin typeface="+mn-lt"/>
              </a:rPr>
              <a:t> Communication </a:t>
            </a:r>
            <a:r>
              <a:rPr lang="en-GB" sz="2400" b="1" dirty="0">
                <a:latin typeface="+mn-lt"/>
              </a:rPr>
              <a:t>intervention resources needed </a:t>
            </a:r>
            <a:endParaRPr lang="fr-FR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0" y="201803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  <a:cs typeface="Arial Bold" charset="0"/>
              </a:rPr>
              <a:t>Attitudes 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or behaviors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Arial Bold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+mj-lt"/>
              <a:cs typeface="Arial Bold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5263" y="1722438"/>
            <a:ext cx="859631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>
                <a:latin typeface="+mn-lt"/>
              </a:rPr>
              <a:t>Get </a:t>
            </a:r>
            <a:r>
              <a:rPr lang="en-GB" sz="2000" b="1" dirty="0" smtClean="0">
                <a:latin typeface="+mn-lt"/>
              </a:rPr>
              <a:t>diagnosed</a:t>
            </a:r>
            <a:endParaRPr lang="en-GB" sz="2000" b="1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Refers to mechanisms for encouraging diagnosis as soon as possible. The idea is that the sooner a case is identified, the quicker the treatment and the lower the likelihood of further spread. </a:t>
            </a:r>
            <a:endParaRPr lang="en-US" sz="2000" dirty="0" smtClean="0">
              <a:latin typeface="+mn-lt"/>
            </a:endParaRPr>
          </a:p>
          <a:p>
            <a:endParaRPr lang="fr-FR" sz="2000" b="1" dirty="0">
              <a:latin typeface="+mn-lt"/>
            </a:endParaRPr>
          </a:p>
          <a:p>
            <a:r>
              <a:rPr lang="en-GB" sz="2000" b="1" dirty="0">
                <a:latin typeface="+mn-lt"/>
              </a:rPr>
              <a:t>Get </a:t>
            </a:r>
            <a:r>
              <a:rPr lang="en-GB" sz="2000" b="1" dirty="0" smtClean="0">
                <a:latin typeface="+mn-lt"/>
              </a:rPr>
              <a:t>treated</a:t>
            </a:r>
            <a:endParaRPr lang="en-GB" sz="2000" b="1" dirty="0">
              <a:latin typeface="+mn-lt"/>
            </a:endParaRPr>
          </a:p>
          <a:p>
            <a:endParaRPr lang="en-GB" sz="2000" b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Refers to mechanisms to assure treatment as soon as possible after diagnosis. </a:t>
            </a:r>
            <a:endParaRPr lang="fr-FR" sz="2000" dirty="0">
              <a:latin typeface="+mn-lt"/>
            </a:endParaRPr>
          </a:p>
          <a:p>
            <a:endParaRPr lang="en-GB" sz="2000" b="1" dirty="0">
              <a:latin typeface="+mn-lt"/>
            </a:endParaRPr>
          </a:p>
          <a:p>
            <a:endParaRPr lang="fr-FR" sz="2000" b="1" dirty="0">
              <a:latin typeface="+mn-lt"/>
            </a:endParaRPr>
          </a:p>
          <a:p>
            <a:r>
              <a:rPr lang="en-GB" sz="2000" b="1" dirty="0">
                <a:latin typeface="+mn-lt"/>
              </a:rPr>
              <a:t>Take the </a:t>
            </a:r>
            <a:r>
              <a:rPr lang="en-GB" sz="2000" b="1" dirty="0" smtClean="0">
                <a:latin typeface="+mn-lt"/>
              </a:rPr>
              <a:t>medicine</a:t>
            </a:r>
            <a:endParaRPr lang="en-GB" sz="2000" b="1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en-GB" sz="2000" b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Refers to the development of incentives for diagnosed patients to complete the full course of medication prescribed. Less than optimal compliance could result in increase of drug-resistant varieties of a disease. </a:t>
            </a:r>
            <a:endParaRPr lang="fr-FR" sz="2000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0" y="244284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A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Arial Bold" charset="0"/>
              </a:rPr>
              <a:t>ttitudes 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or behaviors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Arial Bold" charset="0"/>
              </a:rPr>
              <a:t>2</a:t>
            </a:r>
            <a:endParaRPr lang="en-US" sz="4400" b="1" dirty="0">
              <a:solidFill>
                <a:schemeClr val="bg1"/>
              </a:solidFill>
              <a:latin typeface="+mj-lt"/>
              <a:cs typeface="Arial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763" y="1997075"/>
            <a:ext cx="7969250" cy="1046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. </a:t>
            </a:r>
            <a:endParaRPr lang="fr-FR" b="1" dirty="0"/>
          </a:p>
          <a:p>
            <a:pPr marL="342900" indent="-342900">
              <a:defRPr/>
            </a:pPr>
            <a:endParaRPr lang="en-GB" sz="4400" b="1" dirty="0">
              <a:ea typeface="ＭＳ Ｐゴシック" charset="-128"/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444500" y="1816100"/>
            <a:ext cx="816451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>
                <a:latin typeface="+mn-lt"/>
              </a:rPr>
              <a:t>Assure care for </a:t>
            </a:r>
            <a:r>
              <a:rPr lang="en-GB" sz="2000" b="1" dirty="0" smtClean="0">
                <a:latin typeface="+mn-lt"/>
              </a:rPr>
              <a:t>all</a:t>
            </a:r>
            <a:endParaRPr lang="en-GB" sz="2000" b="1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Refers </a:t>
            </a:r>
            <a:r>
              <a:rPr lang="en-US" sz="2000" dirty="0">
                <a:latin typeface="+mn-lt"/>
              </a:rPr>
              <a:t>to ways the health care delivery system could be re-structured to insure that everyone, regardless of citizenship status, be provided with appropriate prevention, diagnostic and treatment</a:t>
            </a:r>
            <a:r>
              <a:rPr lang="en-US" sz="2000" dirty="0" smtClean="0">
                <a:latin typeface="+mn-lt"/>
              </a:rPr>
              <a:t>.</a:t>
            </a:r>
            <a:endParaRPr lang="fr-FR" sz="2000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fr-FR" sz="2000" b="1" dirty="0">
              <a:latin typeface="+mn-lt"/>
            </a:endParaRPr>
          </a:p>
          <a:p>
            <a:r>
              <a:rPr lang="en-GB" sz="2000" b="1" dirty="0">
                <a:latin typeface="+mn-lt"/>
              </a:rPr>
              <a:t>Sleep under a bed </a:t>
            </a:r>
            <a:r>
              <a:rPr lang="en-GB" sz="2000" b="1" dirty="0" smtClean="0">
                <a:latin typeface="+mn-lt"/>
              </a:rPr>
              <a:t>net</a:t>
            </a:r>
            <a:endParaRPr lang="en-GB" sz="2000" b="1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en-GB" sz="2000" b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Refers to messages encouraging universal bed net use. (Lowering transmission rates) </a:t>
            </a:r>
            <a:endParaRPr lang="fr-FR" sz="2000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fr-FR" sz="2000" b="1" dirty="0">
              <a:latin typeface="+mn-lt"/>
            </a:endParaRPr>
          </a:p>
          <a:p>
            <a:r>
              <a:rPr lang="en-GB" sz="2000" b="1" dirty="0">
                <a:latin typeface="+mn-lt"/>
              </a:rPr>
              <a:t>Put the sand in the </a:t>
            </a:r>
            <a:r>
              <a:rPr lang="en-GB" sz="2000" b="1" dirty="0" smtClean="0">
                <a:latin typeface="+mn-lt"/>
              </a:rPr>
              <a:t>water</a:t>
            </a:r>
            <a:endParaRPr lang="en-GB" sz="2000" b="1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en-GB" sz="2000" b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Refers to the use of </a:t>
            </a:r>
            <a:r>
              <a:rPr lang="en-US" sz="2000" dirty="0" err="1">
                <a:latin typeface="+mn-lt"/>
              </a:rPr>
              <a:t>temephos</a:t>
            </a:r>
            <a:r>
              <a:rPr lang="en-US" sz="2000" dirty="0">
                <a:latin typeface="+mn-lt"/>
              </a:rPr>
              <a:t> (Abate) to kill dengue mosquito larvae in still water.</a:t>
            </a:r>
            <a:endParaRPr lang="fr-FR" sz="2000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fr-FR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0" y="183515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A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Arial Bold" charset="0"/>
              </a:rPr>
              <a:t>ttitudes 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or behaviors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Arial Bold" charset="0"/>
              </a:rPr>
              <a:t>3</a:t>
            </a:r>
            <a:endParaRPr lang="en-US" sz="4400" b="1" dirty="0">
              <a:solidFill>
                <a:schemeClr val="bg1"/>
              </a:solidFill>
              <a:latin typeface="+mj-lt"/>
              <a:cs typeface="Arial Bold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4500" y="1868488"/>
            <a:ext cx="833437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>
                <a:latin typeface="+mn-lt"/>
              </a:rPr>
              <a:t>Clean up water </a:t>
            </a:r>
            <a:r>
              <a:rPr lang="en-GB" sz="2000" b="1" dirty="0" smtClean="0">
                <a:latin typeface="+mn-lt"/>
              </a:rPr>
              <a:t>sources</a:t>
            </a:r>
            <a:endParaRPr lang="en-GB" sz="2000" b="1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en-GB" sz="2000" b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Refers to messages encouraging people to clean still water sources so that dengue mosquito larvae do </a:t>
            </a:r>
            <a:r>
              <a:rPr lang="en-US" sz="2000" dirty="0" smtClean="0">
                <a:latin typeface="+mn-lt"/>
              </a:rPr>
              <a:t>not increase </a:t>
            </a:r>
            <a:r>
              <a:rPr lang="en-US" sz="2000" dirty="0">
                <a:latin typeface="+mn-lt"/>
              </a:rPr>
              <a:t>and multiply.</a:t>
            </a:r>
            <a:endParaRPr lang="fr-FR" sz="2000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fr-FR" sz="2000" b="1" dirty="0">
              <a:latin typeface="+mn-lt"/>
            </a:endParaRPr>
          </a:p>
          <a:p>
            <a:r>
              <a:rPr lang="fr-FR" sz="2000" b="1" dirty="0">
                <a:latin typeface="+mn-lt"/>
              </a:rPr>
              <a:t>Mosquitos cause </a:t>
            </a:r>
            <a:r>
              <a:rPr lang="fr-FR" sz="2000" b="1" dirty="0" smtClean="0">
                <a:latin typeface="+mn-lt"/>
              </a:rPr>
              <a:t>malaria/dengue</a:t>
            </a:r>
            <a:endParaRPr lang="fr-FR" sz="2000" b="1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fr-FR" sz="2000" b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Refers to messages and information which would reinforce the point that it is mosquitos which cause malaria and dengue. (Not dirty water or the effects of evil spirits)</a:t>
            </a:r>
            <a:endParaRPr lang="fr-FR" sz="2000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fr-FR" sz="2000" b="1" dirty="0">
              <a:latin typeface="+mn-lt"/>
            </a:endParaRPr>
          </a:p>
          <a:p>
            <a:r>
              <a:rPr lang="en-GB" sz="2000" b="1" dirty="0">
                <a:latin typeface="+mn-lt"/>
              </a:rPr>
              <a:t>This is </a:t>
            </a:r>
            <a:r>
              <a:rPr lang="en-GB" sz="2000" b="1" dirty="0" smtClean="0">
                <a:latin typeface="+mn-lt"/>
              </a:rPr>
              <a:t>malaria/dengue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Refers to materials explaining symptoms of malaria/dengue and what to do.</a:t>
            </a:r>
            <a:endParaRPr lang="fr-FR" sz="2000" dirty="0">
              <a:latin typeface="+mn-lt"/>
            </a:endParaRPr>
          </a:p>
          <a:p>
            <a:endParaRPr lang="en-GB" sz="2000" b="1" dirty="0">
              <a:latin typeface="+mn-lt"/>
            </a:endParaRPr>
          </a:p>
          <a:p>
            <a:endParaRPr lang="en-GB" sz="2000" b="1" dirty="0">
              <a:latin typeface="+mn-lt"/>
            </a:endParaRPr>
          </a:p>
          <a:p>
            <a:endParaRPr lang="en-GB" sz="2000" b="1" dirty="0">
              <a:latin typeface="+mn-lt"/>
            </a:endParaRPr>
          </a:p>
          <a:p>
            <a:endParaRPr lang="en-GB" sz="2000" b="1" dirty="0">
              <a:latin typeface="+mn-lt"/>
            </a:endParaRPr>
          </a:p>
          <a:p>
            <a:endParaRPr lang="fr-FR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MEKONG_Cont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0" y="92075"/>
            <a:ext cx="747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  <a:cs typeface="Arial Bold" charset="0"/>
              </a:rPr>
              <a:t>Key Points</a:t>
            </a:r>
            <a:endParaRPr lang="en-US" sz="4400" b="1" dirty="0">
              <a:solidFill>
                <a:schemeClr val="bg1"/>
              </a:solidFill>
              <a:latin typeface="+mj-lt"/>
              <a:cs typeface="Arial Bold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4500" y="1868488"/>
            <a:ext cx="83343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b="1" dirty="0" smtClean="0">
                <a:latin typeface="+mn-lt"/>
              </a:rPr>
              <a:t>Focus on </a:t>
            </a:r>
            <a:r>
              <a:rPr lang="en-GB" sz="2400" b="1" i="1" dirty="0" smtClean="0">
                <a:latin typeface="+mn-lt"/>
              </a:rPr>
              <a:t>high risk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400" b="1" i="1" dirty="0" smtClean="0">
                <a:latin typeface="+mn-lt"/>
              </a:rPr>
              <a:t>Definitions needed for “migrant” and “mobile”</a:t>
            </a:r>
          </a:p>
          <a:p>
            <a:pPr marL="342900" indent="-342900">
              <a:buFont typeface="+mj-lt"/>
              <a:buAutoNum type="arabicPeriod"/>
            </a:pPr>
            <a:endParaRPr lang="en-GB" sz="2400" b="1" i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b="1" dirty="0">
                <a:latin typeface="+mn-lt"/>
              </a:rPr>
              <a:t>D</a:t>
            </a:r>
            <a:r>
              <a:rPr lang="en-GB" sz="2400" b="1" dirty="0" smtClean="0">
                <a:latin typeface="+mn-lt"/>
              </a:rPr>
              <a:t>ifferent diseases occupy </a:t>
            </a:r>
            <a:r>
              <a:rPr lang="en-US" sz="2400" b="1" i="1" dirty="0" smtClean="0">
                <a:latin typeface="+mn-lt"/>
              </a:rPr>
              <a:t>different </a:t>
            </a:r>
            <a:r>
              <a:rPr lang="en-US" sz="2400" b="1" i="1" dirty="0">
                <a:latin typeface="+mn-lt"/>
              </a:rPr>
              <a:t>social, </a:t>
            </a:r>
            <a:r>
              <a:rPr lang="en-US" sz="2400" b="1" dirty="0">
                <a:latin typeface="+mn-lt"/>
              </a:rPr>
              <a:t>geographical, temporal and behavioral </a:t>
            </a:r>
            <a:r>
              <a:rPr lang="en-US" sz="2400" b="1" dirty="0" smtClean="0">
                <a:latin typeface="+mn-lt"/>
              </a:rPr>
              <a:t>spaces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+mn-lt"/>
              </a:rPr>
              <a:t>The </a:t>
            </a:r>
            <a:r>
              <a:rPr lang="en-US" sz="2400" b="1" i="1" dirty="0" smtClean="0">
                <a:latin typeface="+mn-lt"/>
              </a:rPr>
              <a:t>language</a:t>
            </a:r>
            <a:r>
              <a:rPr lang="en-US" sz="2400" b="1" dirty="0" smtClean="0">
                <a:latin typeface="+mn-lt"/>
              </a:rPr>
              <a:t> spoken by a group plays a major role in communication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i="1" dirty="0" smtClean="0">
                <a:latin typeface="+mn-lt"/>
              </a:rPr>
              <a:t>Transportation and population movement corridors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are key components in disease transmission.  </a:t>
            </a:r>
            <a:endParaRPr lang="en-GB" sz="2400" b="1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en-GB" sz="2400" b="1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GB" sz="2400" b="1" dirty="0">
              <a:latin typeface="+mn-lt"/>
            </a:endParaRPr>
          </a:p>
          <a:p>
            <a:endParaRPr lang="en-GB" b="1" dirty="0">
              <a:latin typeface="+mn-lt"/>
            </a:endParaRPr>
          </a:p>
          <a:p>
            <a:endParaRPr lang="en-GB" b="1" dirty="0">
              <a:latin typeface="+mn-lt"/>
            </a:endParaRPr>
          </a:p>
          <a:p>
            <a:endParaRPr lang="en-GB" b="1" dirty="0"/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MEKONG_Title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611437"/>
            <a:ext cx="9164638" cy="5238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4800" b="1" kern="1800" spc="1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 Bold"/>
              </a:rPr>
              <a:t>PAR Studies</a:t>
            </a:r>
          </a:p>
          <a:p>
            <a:pPr algn="ctr">
              <a:defRPr/>
            </a:pPr>
            <a:endParaRPr lang="en-US" sz="4800" b="1" kern="1800" spc="100" dirty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</p:txBody>
      </p:sp>
      <p:pic>
        <p:nvPicPr>
          <p:cNvPr id="2052" name="Picture 5" descr="AED Logo Color M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6229350"/>
            <a:ext cx="10064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47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MEKONG_Title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611437"/>
            <a:ext cx="9164638" cy="5238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4800" b="1" kern="1800" spc="1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 Bold"/>
              </a:rPr>
              <a:t>PAR </a:t>
            </a:r>
            <a:r>
              <a:rPr lang="en-US" sz="4800" b="1" kern="1800" spc="100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 Bold"/>
              </a:rPr>
              <a:t>Mukdahan</a:t>
            </a:r>
            <a:endParaRPr lang="en-US" sz="4800" b="1" kern="1800" spc="100" dirty="0" smtClean="0">
              <a:solidFill>
                <a:schemeClr val="bg1"/>
              </a:solidFill>
              <a:latin typeface="+mj-lt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</p:txBody>
      </p:sp>
      <p:pic>
        <p:nvPicPr>
          <p:cNvPr id="2052" name="Picture 5" descr="AED Logo Color M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6229350"/>
            <a:ext cx="10064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47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2750" y="1828800"/>
            <a:ext cx="7359650" cy="4022725"/>
          </a:xfrm>
        </p:spPr>
        <p:txBody>
          <a:bodyPr/>
          <a:lstStyle/>
          <a:p>
            <a:pPr>
              <a:buSzPct val="100000"/>
            </a:pPr>
            <a:r>
              <a:rPr lang="en-US" sz="2400" dirty="0" smtClean="0">
                <a:latin typeface="Calibri" pitchFamily="34" charset="0"/>
              </a:rPr>
              <a:t>Qualitative research that allows community members to participate, learn from each other, and address issues that threaten their livelihoods, health, and life.</a:t>
            </a:r>
          </a:p>
          <a:p>
            <a:pPr>
              <a:buSzPct val="100000"/>
            </a:pPr>
            <a:r>
              <a:rPr lang="en-US" sz="2400" dirty="0" smtClean="0">
                <a:latin typeface="Calibri" pitchFamily="34" charset="0"/>
              </a:rPr>
              <a:t>Requires stakeholders to work jointly with community members</a:t>
            </a:r>
          </a:p>
          <a:p>
            <a:pPr>
              <a:buSzPct val="100000"/>
            </a:pPr>
            <a:r>
              <a:rPr lang="en-US" sz="2400" dirty="0" smtClean="0">
                <a:latin typeface="Calibri" pitchFamily="34" charset="0"/>
              </a:rPr>
              <a:t>Uses inexpensive and culturally relevant tools</a:t>
            </a:r>
          </a:p>
          <a:p>
            <a:pPr>
              <a:buSzPct val="100000"/>
            </a:pPr>
            <a:r>
              <a:rPr lang="en-US" sz="2400" dirty="0" smtClean="0">
                <a:latin typeface="Calibri" pitchFamily="34" charset="0"/>
              </a:rPr>
              <a:t>Rapid collection of data</a:t>
            </a:r>
          </a:p>
          <a:p>
            <a:pPr>
              <a:buSzPct val="100000"/>
            </a:pPr>
            <a:r>
              <a:rPr lang="en-US" sz="2400" dirty="0" smtClean="0">
                <a:latin typeface="Calibri" pitchFamily="34" charset="0"/>
              </a:rPr>
              <a:t>Allows community members to exchange ideas and discuss courses of actions</a:t>
            </a:r>
          </a:p>
          <a:p>
            <a:pPr>
              <a:buSzPct val="100000"/>
            </a:pPr>
            <a:r>
              <a:rPr lang="en-US" sz="2400" dirty="0" smtClean="0">
                <a:latin typeface="Calibri" pitchFamily="34" charset="0"/>
              </a:rPr>
              <a:t>Information is only considered valid if the same results are found using several PAR tools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Participatory Action Research (PAR)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664" y="595884"/>
            <a:ext cx="8001000" cy="6858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Objectives</a:t>
            </a:r>
            <a:b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9664" y="1993392"/>
            <a:ext cx="8382000" cy="4114800"/>
          </a:xfrm>
        </p:spPr>
        <p:txBody>
          <a:bodyPr/>
          <a:lstStyle/>
          <a:p>
            <a:pPr lvl="1">
              <a:buSzPct val="100000"/>
              <a:buFont typeface="Arial" pitchFamily="34" charset="0"/>
              <a:buChar char="•"/>
            </a:pPr>
            <a:r>
              <a:rPr lang="en-US" sz="2400" dirty="0" smtClean="0"/>
              <a:t>To gain a better understanding of the community members’ knowledge, attitudes, and practices regarding acute febrile illnesses (AFI), including influenza, malaria and dengue, and its effects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400" dirty="0" smtClean="0"/>
              <a:t>To offer an opportunity for the community to exchange ideas about health issues in their communities, and determine feasible interventions to reduce disease entry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400" dirty="0" smtClean="0"/>
              <a:t>To inform the development/adaptation of behavior change communication materials for target groups  </a:t>
            </a:r>
          </a:p>
          <a:p>
            <a:pPr lvl="1">
              <a:buFont typeface="Wingdings" pitchFamily="2" charset="2"/>
              <a:buChar char="q"/>
            </a:pPr>
            <a:endParaRPr lang="en-US" sz="2400" dirty="0" smtClean="0"/>
          </a:p>
          <a:p>
            <a:pPr>
              <a:buNone/>
            </a:pPr>
            <a:endParaRPr lang="en-US" sz="2200" dirty="0" smtClean="0"/>
          </a:p>
          <a:p>
            <a:pPr eaLnBrk="1" hangingPunct="1">
              <a:buFont typeface="Wingdings" charset="2"/>
              <a:buNone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1572768"/>
            <a:ext cx="8001000" cy="4267200"/>
          </a:xfrm>
        </p:spPr>
        <p:txBody>
          <a:bodyPr/>
          <a:lstStyle/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Discuss with central and provincial health authorities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Select sites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Develop questionnaire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Touch base with district health office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Make arrangements with community leaders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Organize PAR master training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Organize PAR training for public health officers and community leaders, community health volunteers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Prepare tools for data collection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Conduct PAR in the community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Analyze data and summarize report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Share findings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Develop communication plan</a:t>
            </a:r>
          </a:p>
          <a:p>
            <a:pPr lvl="1">
              <a:buSzPct val="10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176" y="256032"/>
            <a:ext cx="1949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Process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PAR Master Training</a:t>
            </a:r>
            <a:b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720596"/>
            <a:ext cx="8610600" cy="1600200"/>
          </a:xfrm>
        </p:spPr>
        <p:txBody>
          <a:bodyPr/>
          <a:lstStyle/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Lead facilitators were orientated and trained on PAR methodology and techniques by AED PAR expert during May 12 – 13, 2010 in Mukdahan</a:t>
            </a:r>
          </a:p>
          <a:p>
            <a:pPr lvl="1">
              <a:buNone/>
            </a:pPr>
            <a:r>
              <a:rPr lang="en-US" sz="2200" dirty="0" smtClean="0"/>
              <a:t> </a:t>
            </a:r>
          </a:p>
        </p:txBody>
      </p:sp>
      <p:pic>
        <p:nvPicPr>
          <p:cNvPr id="7" name="Content Placeholder 6" descr="DSC0449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lum bright="18000"/>
          </a:blip>
          <a:stretch>
            <a:fillRect/>
          </a:stretch>
        </p:blipFill>
        <p:spPr>
          <a:xfrm>
            <a:off x="0" y="3282696"/>
            <a:ext cx="4318000" cy="32385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3320796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MEKONG_Cont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454025" y="354013"/>
            <a:ext cx="7212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Chiang </a:t>
            </a:r>
            <a:r>
              <a:rPr lang="en-US" sz="4400" b="1" dirty="0" err="1">
                <a:solidFill>
                  <a:schemeClr val="bg1"/>
                </a:solidFill>
                <a:latin typeface="+mj-lt"/>
                <a:cs typeface="Arial Bold" charset="0"/>
              </a:rPr>
              <a:t>Rai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 – </a:t>
            </a:r>
            <a:r>
              <a:rPr lang="en-US" sz="4400" b="1" dirty="0" err="1">
                <a:solidFill>
                  <a:schemeClr val="bg1"/>
                </a:solidFill>
                <a:latin typeface="+mj-lt"/>
                <a:cs typeface="Arial Bold" charset="0"/>
              </a:rPr>
              <a:t>Trat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 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454025" y="1502688"/>
            <a:ext cx="814133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+mn-lt"/>
              </a:rPr>
              <a:t>Chiang </a:t>
            </a:r>
            <a:r>
              <a:rPr lang="en-GB" sz="2800" b="1" dirty="0" err="1">
                <a:latin typeface="+mn-lt"/>
              </a:rPr>
              <a:t>Rai</a:t>
            </a:r>
            <a:endParaRPr lang="en-GB" sz="28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Northern </a:t>
            </a:r>
            <a:r>
              <a:rPr lang="en-GB" sz="2200" b="1" dirty="0">
                <a:latin typeface="+mn-lt"/>
              </a:rPr>
              <a:t>Thailand</a:t>
            </a: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Borders </a:t>
            </a:r>
            <a:r>
              <a:rPr lang="en-GB" sz="2200" b="1" dirty="0">
                <a:latin typeface="+mn-lt"/>
              </a:rPr>
              <a:t>Burma and Laos/Chiang Mai, </a:t>
            </a:r>
            <a:r>
              <a:rPr lang="en-GB" sz="2200" b="1" dirty="0" err="1">
                <a:latin typeface="+mn-lt"/>
              </a:rPr>
              <a:t>Lampang</a:t>
            </a:r>
            <a:r>
              <a:rPr lang="en-GB" sz="2200" b="1" dirty="0">
                <a:latin typeface="+mn-lt"/>
              </a:rPr>
              <a:t>, </a:t>
            </a:r>
            <a:r>
              <a:rPr lang="en-GB" sz="2200" b="1" dirty="0" err="1">
                <a:latin typeface="+mn-lt"/>
              </a:rPr>
              <a:t>Pha</a:t>
            </a:r>
            <a:r>
              <a:rPr lang="en-GB" sz="2200" b="1" dirty="0">
                <a:latin typeface="+mn-lt"/>
              </a:rPr>
              <a:t> Yao Provinces</a:t>
            </a: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Major </a:t>
            </a:r>
            <a:r>
              <a:rPr lang="en-GB" sz="2200" b="1" dirty="0">
                <a:latin typeface="+mn-lt"/>
              </a:rPr>
              <a:t>international corridor</a:t>
            </a: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Minority </a:t>
            </a:r>
            <a:r>
              <a:rPr lang="en-GB" sz="2200" b="1" dirty="0">
                <a:latin typeface="+mn-lt"/>
              </a:rPr>
              <a:t>– hill tribes, Burmese</a:t>
            </a: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Malaria </a:t>
            </a:r>
            <a:r>
              <a:rPr lang="en-GB" sz="2200" b="1" dirty="0">
                <a:latin typeface="+mn-lt"/>
              </a:rPr>
              <a:t>not important</a:t>
            </a: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Dengue important</a:t>
            </a:r>
          </a:p>
          <a:p>
            <a:pPr>
              <a:buFont typeface="Arial" charset="0"/>
              <a:buChar char="•"/>
            </a:pPr>
            <a:endParaRPr lang="en-GB" sz="2200" b="1" dirty="0">
              <a:latin typeface="+mn-lt"/>
            </a:endParaRPr>
          </a:p>
          <a:p>
            <a:r>
              <a:rPr lang="en-GB" sz="2800" b="1" dirty="0" err="1">
                <a:latin typeface="+mn-lt"/>
              </a:rPr>
              <a:t>Trat</a:t>
            </a:r>
            <a:r>
              <a:rPr lang="en-GB" sz="2400" b="1" dirty="0">
                <a:latin typeface="+mn-lt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Eastern </a:t>
            </a:r>
            <a:r>
              <a:rPr lang="en-GB" sz="2200" b="1" dirty="0">
                <a:latin typeface="+mn-lt"/>
              </a:rPr>
              <a:t>Thailand</a:t>
            </a: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Borders Cambodia/</a:t>
            </a:r>
            <a:r>
              <a:rPr lang="en-GB" sz="2200" b="1" dirty="0" err="1" smtClean="0">
                <a:latin typeface="+mn-lt"/>
              </a:rPr>
              <a:t>Chanthaburi</a:t>
            </a:r>
            <a:r>
              <a:rPr lang="en-GB" sz="2200" b="1" dirty="0" smtClean="0">
                <a:latin typeface="+mn-lt"/>
              </a:rPr>
              <a:t> </a:t>
            </a:r>
            <a:r>
              <a:rPr lang="en-GB" sz="2200" b="1" dirty="0">
                <a:latin typeface="+mn-lt"/>
              </a:rPr>
              <a:t>Province</a:t>
            </a: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Minor </a:t>
            </a:r>
            <a:r>
              <a:rPr lang="en-GB" sz="2200" b="1" dirty="0">
                <a:latin typeface="+mn-lt"/>
              </a:rPr>
              <a:t>international corridor</a:t>
            </a: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Minority </a:t>
            </a:r>
            <a:r>
              <a:rPr lang="en-GB" sz="2200" b="1" dirty="0">
                <a:latin typeface="+mn-lt"/>
              </a:rPr>
              <a:t>– Cambodian</a:t>
            </a: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Malaria </a:t>
            </a:r>
            <a:r>
              <a:rPr lang="en-GB" sz="2200" b="1" dirty="0">
                <a:latin typeface="+mn-lt"/>
              </a:rPr>
              <a:t>important</a:t>
            </a:r>
          </a:p>
          <a:p>
            <a:pPr>
              <a:buFont typeface="Arial" charset="0"/>
              <a:buChar char="•"/>
            </a:pPr>
            <a:r>
              <a:rPr lang="en-GB" sz="2200" b="1" dirty="0" smtClean="0">
                <a:latin typeface="+mn-lt"/>
              </a:rPr>
              <a:t> Dengue </a:t>
            </a:r>
            <a:r>
              <a:rPr lang="en-GB" sz="2200" b="1" dirty="0">
                <a:latin typeface="+mn-lt"/>
              </a:rPr>
              <a:t>important</a:t>
            </a:r>
            <a:endParaRPr lang="fr-FR" sz="2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93191" y="670719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PAR Training for Local Health Officers &amp; Community Representatives</a:t>
            </a:r>
            <a:b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-171450" y="1790700"/>
            <a:ext cx="9144000" cy="1295400"/>
          </a:xfrm>
        </p:spPr>
        <p:txBody>
          <a:bodyPr/>
          <a:lstStyle/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Public health officers from Mukdahan and </a:t>
            </a:r>
            <a:r>
              <a:rPr lang="en-US" sz="2200" dirty="0" err="1" smtClean="0">
                <a:latin typeface="Calibri" pitchFamily="34" charset="0"/>
              </a:rPr>
              <a:t>Savannakhet</a:t>
            </a:r>
            <a:r>
              <a:rPr lang="en-US" sz="2200" dirty="0" smtClean="0">
                <a:latin typeface="Calibri" pitchFamily="34" charset="0"/>
              </a:rPr>
              <a:t> provinces, 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Local authorities and village health volunteers (VHVs) from </a:t>
            </a:r>
            <a:r>
              <a:rPr lang="en-US" sz="2200" dirty="0" err="1" smtClean="0">
                <a:latin typeface="Calibri" pitchFamily="34" charset="0"/>
              </a:rPr>
              <a:t>Kam</a:t>
            </a:r>
            <a:r>
              <a:rPr lang="en-US" sz="2200" dirty="0" smtClean="0">
                <a:latin typeface="Calibri" pitchFamily="34" charset="0"/>
              </a:rPr>
              <a:t> Pa Lai community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Trained on PAR methodology  during May 15 – 16, 2010 in Mukdahan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8" name="Content Placeholder 7" descr="IMG_878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6191504" y="4122102"/>
            <a:ext cx="3098800" cy="2133600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05618" y="3893502"/>
            <a:ext cx="313958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393191" y="4107497"/>
            <a:ext cx="3133852" cy="21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5318" y="66294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PAR Activity in Community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7824" y="1495044"/>
            <a:ext cx="7359650" cy="4022725"/>
          </a:xfrm>
        </p:spPr>
        <p:txBody>
          <a:bodyPr/>
          <a:lstStyle/>
          <a:p>
            <a:pPr>
              <a:buNone/>
            </a:pPr>
            <a:endParaRPr lang="en-US" sz="800" b="1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Four (4) villages (Moo 1, 10, 12 and 16), </a:t>
            </a:r>
            <a:r>
              <a:rPr lang="en-US" dirty="0" err="1" smtClean="0">
                <a:latin typeface="Calibri" pitchFamily="34" charset="0"/>
              </a:rPr>
              <a:t>Kam</a:t>
            </a:r>
            <a:r>
              <a:rPr lang="en-US" dirty="0" smtClean="0">
                <a:latin typeface="Calibri" pitchFamily="34" charset="0"/>
              </a:rPr>
              <a:t> Pa Lai  Sub-district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Four (4) PAR sub-teams were formed. Each sub-team includes: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Lead facilitator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Observer (AED international staff)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Note taker (health officer)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Observer (health officer)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Note taker (villager)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Observer (villager)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Village chief/ village chief assistant</a:t>
            </a:r>
          </a:p>
          <a:p>
            <a:pPr lvl="1">
              <a:buFont typeface="Wingdings" pitchFamily="2" charset="2"/>
              <a:buChar char="q"/>
            </a:pPr>
            <a:endParaRPr lang="en-US" sz="18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MG_032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81000" y="381000"/>
            <a:ext cx="8458200" cy="5562600"/>
          </a:xfrm>
        </p:spPr>
      </p:pic>
      <p:sp>
        <p:nvSpPr>
          <p:cNvPr id="4" name="Rectangle 3"/>
          <p:cNvSpPr/>
          <p:nvPr/>
        </p:nvSpPr>
        <p:spPr>
          <a:xfrm>
            <a:off x="1219200" y="457200"/>
            <a:ext cx="678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Calibri" pitchFamily="34" charset="0"/>
              </a:rPr>
              <a:t>PAR</a:t>
            </a:r>
          </a:p>
          <a:p>
            <a:pPr algn="ctr"/>
            <a:r>
              <a:rPr lang="en-US" sz="2200" b="1" dirty="0" err="1" smtClean="0">
                <a:latin typeface="Calibri" pitchFamily="34" charset="0"/>
              </a:rPr>
              <a:t>Kam</a:t>
            </a:r>
            <a:r>
              <a:rPr lang="en-US" sz="2200" b="1" dirty="0" smtClean="0">
                <a:latin typeface="Calibri" pitchFamily="34" charset="0"/>
              </a:rPr>
              <a:t> Pa Lai Village, </a:t>
            </a:r>
            <a:r>
              <a:rPr lang="en-US" sz="2200" b="1" dirty="0" err="1" smtClean="0">
                <a:latin typeface="Calibri" pitchFamily="34" charset="0"/>
              </a:rPr>
              <a:t>Muang</a:t>
            </a:r>
            <a:r>
              <a:rPr lang="en-US" sz="2200" b="1" dirty="0" smtClean="0">
                <a:latin typeface="Calibri" pitchFamily="34" charset="0"/>
              </a:rPr>
              <a:t> District, Mukdahan </a:t>
            </a:r>
          </a:p>
          <a:p>
            <a:pPr algn="ctr"/>
            <a:r>
              <a:rPr lang="en-US" sz="2200" b="1" dirty="0" smtClean="0">
                <a:latin typeface="Calibri" pitchFamily="34" charset="0"/>
              </a:rPr>
              <a:t>(18-20 May, 2010)</a:t>
            </a:r>
            <a:endParaRPr lang="en-US" sz="22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1"/>
          <a:ext cx="9144000" cy="6917987"/>
        </p:xfrm>
        <a:graphic>
          <a:graphicData uri="http://schemas.openxmlformats.org/drawingml/2006/table">
            <a:tbl>
              <a:tblPr/>
              <a:tblGrid>
                <a:gridCol w="4557370"/>
                <a:gridCol w="4586630"/>
              </a:tblGrid>
              <a:tr h="3606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Themes/ Topics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PAR Tools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433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Villag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e overview</a:t>
                      </a:r>
                      <a:endParaRPr lang="en-US" sz="1400" b="1" dirty="0">
                        <a:latin typeface="Calibri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e.g. village activities, daily activities, and general village information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Focus Group Discussions (FGDs)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Observation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Mapping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Transect Walk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Daily schedule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Seasonal calendar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Cross-border issues 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 pitchFamily="34" charset="0"/>
                        </a:rPr>
                        <a:t>FGDs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 pitchFamily="34" charset="0"/>
                        </a:rPr>
                        <a:t>Pie Diagram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Issue/ problem identification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Bean Quantification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Cause and recognition of symptoms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Lists of symptoms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Classification of severity of each symptom (mild/ severe)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6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Treatment/ Home care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Flow chart and/ or </a:t>
                      </a:r>
                      <a:r>
                        <a:rPr lang="en-US" sz="1400" dirty="0" err="1">
                          <a:latin typeface="Calibri" pitchFamily="34" charset="0"/>
                        </a:rPr>
                        <a:t>Chappati</a:t>
                      </a:r>
                      <a:r>
                        <a:rPr lang="en-US" sz="1400" dirty="0">
                          <a:latin typeface="Calibri" pitchFamily="34" charset="0"/>
                        </a:rPr>
                        <a:t> Pie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Gender role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Individual interviews (IDIs)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Communication Channels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 pitchFamily="34" charset="0"/>
                        </a:rPr>
                        <a:t>Pairwise ranking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Practices to Prevention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FGDs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List </a:t>
                      </a:r>
                      <a:r>
                        <a:rPr lang="en-US" sz="1400" dirty="0">
                          <a:latin typeface="Calibri" pitchFamily="34" charset="0"/>
                        </a:rPr>
                        <a:t>of practices to prevention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6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Impact of diseases/ issues toward individuals and community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FGDs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Individual interviews (IDIs)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List </a:t>
                      </a:r>
                      <a:r>
                        <a:rPr lang="en-US" sz="1400" dirty="0">
                          <a:latin typeface="Calibri" pitchFamily="34" charset="0"/>
                        </a:rPr>
                        <a:t>of impact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Conclusion and “next steps” for ACTION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Causal flow diagram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Force Field Analysis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45" y="576072"/>
            <a:ext cx="8229600" cy="1143000"/>
          </a:xfrm>
        </p:spPr>
        <p:txBody>
          <a:bodyPr/>
          <a:lstStyle/>
          <a:p>
            <a:pPr lvl="1" algn="l"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Village Mapping</a:t>
            </a:r>
            <a:b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832" y="1719072"/>
            <a:ext cx="4343400" cy="464820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show infrastructure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what is important to them in the village and the surroundings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boundaries of the village with the next village</a:t>
            </a:r>
            <a:endParaRPr lang="en-US" sz="2000" b="1" dirty="0" smtClean="0">
              <a:latin typeface="Calibri" pitchFamily="34" charset="0"/>
            </a:endParaRPr>
          </a:p>
          <a:p>
            <a:pPr lvl="1"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buSzPct val="100000"/>
              <a:buFont typeface="Arial" pitchFamily="34" charset="0"/>
              <a:buChar char="•"/>
            </a:pPr>
            <a:endParaRPr lang="en-US" sz="1800" dirty="0" smtClean="0"/>
          </a:p>
          <a:p>
            <a:pPr>
              <a:buSzPct val="100000"/>
              <a:buNone/>
            </a:pPr>
            <a:endParaRPr lang="en-US" sz="1800" dirty="0" smtClean="0"/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23550" y="0"/>
            <a:ext cx="50581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848" y="3767328"/>
            <a:ext cx="366784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5280" y="1490790"/>
            <a:ext cx="9144000" cy="205740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Identify village livelihood 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Identify periods of greatest difficulty or vulnerability in the community</a:t>
            </a:r>
          </a:p>
          <a:p>
            <a:pPr>
              <a:buSzPct val="100000"/>
              <a:buNone/>
            </a:pPr>
            <a:endParaRPr lang="en-US" sz="2000" dirty="0" smtClean="0">
              <a:latin typeface="Calibri" pitchFamily="34" charset="0"/>
            </a:endParaRPr>
          </a:p>
          <a:p>
            <a:pPr lvl="1">
              <a:buSzPct val="100000"/>
              <a:buNone/>
            </a:pPr>
            <a:endParaRPr lang="en-US" sz="1800" dirty="0" smtClean="0"/>
          </a:p>
          <a:p>
            <a:pPr>
              <a:buSzPct val="100000"/>
              <a:buNone/>
            </a:pPr>
            <a:endParaRPr lang="en-US" sz="1800" dirty="0" smtClean="0"/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4071" y="2548128"/>
            <a:ext cx="5217941" cy="391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128" y="2438400"/>
            <a:ext cx="3051830" cy="416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-381000" y="41736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Daily Activities and Seasonal Calendar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36665"/>
            <a:ext cx="4343400" cy="464820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Observe villagers’ behaviors and available resources in the village which were not included in the map</a:t>
            </a:r>
          </a:p>
          <a:p>
            <a:pPr lvl="1">
              <a:buSzPct val="100000"/>
              <a:buFont typeface="Arial" pitchFamily="34" charset="0"/>
              <a:buChar char="•"/>
            </a:pPr>
            <a:endParaRPr lang="en-US" sz="2000" dirty="0" smtClean="0"/>
          </a:p>
          <a:p>
            <a:pPr>
              <a:buSzPct val="100000"/>
              <a:buNone/>
            </a:pPr>
            <a:endParaRPr lang="en-US" sz="1800" dirty="0" smtClean="0"/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328979">
            <a:off x="5374093" y="169365"/>
            <a:ext cx="366179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295548">
            <a:off x="4848310" y="2296720"/>
            <a:ext cx="190406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588245">
            <a:off x="5840067" y="4338738"/>
            <a:ext cx="35576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987571">
            <a:off x="425730" y="2797769"/>
            <a:ext cx="3391434" cy="252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870020">
            <a:off x="3616952" y="4490583"/>
            <a:ext cx="1711746" cy="227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47234">
            <a:off x="218787" y="4968243"/>
            <a:ext cx="295049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-8504" y="260115"/>
            <a:ext cx="4095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Transect Walk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15568" y="0"/>
            <a:ext cx="8001000" cy="685800"/>
          </a:xfrm>
        </p:spPr>
        <p:txBody>
          <a:bodyPr/>
          <a:lstStyle/>
          <a:p>
            <a:pPr lvl="1"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Cross-border Issues</a:t>
            </a:r>
            <a:b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524257" y="2121725"/>
            <a:ext cx="5562600" cy="4022725"/>
          </a:xfrm>
        </p:spPr>
        <p:txBody>
          <a:bodyPr/>
          <a:lstStyle/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Easier access between Thailand – Laos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Better economy between the two countries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More Lao people visit their relatives or work as field labors in Mukdahan during harvest season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Increased numbers of marriages between Thai and Lao people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Drugs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Gambling &amp; crime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Increased numbers of traffic accident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Increased prices of land in Mukdahan</a:t>
            </a:r>
          </a:p>
          <a:p>
            <a:pPr lvl="1">
              <a:buNone/>
            </a:pPr>
            <a:endParaRPr lang="en-US" sz="1800" dirty="0" smtClean="0">
              <a:latin typeface="Calibri" pitchFamily="34" charset="0"/>
            </a:endParaRPr>
          </a:p>
          <a:p>
            <a:pPr eaLnBrk="1" hangingPunct="1">
              <a:buFont typeface="Wingdings" charset="2"/>
              <a:buNone/>
            </a:pPr>
            <a:endParaRPr lang="en-US" sz="1800" dirty="0" smtClean="0"/>
          </a:p>
        </p:txBody>
      </p:sp>
      <p:pic>
        <p:nvPicPr>
          <p:cNvPr id="5" name="Content Placeholder 10" descr="IMG_07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534721">
            <a:off x="5344048" y="536908"/>
            <a:ext cx="3930428" cy="2618898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00516">
            <a:off x="5180235" y="3761078"/>
            <a:ext cx="3819232" cy="25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360295" cy="146335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-381000" y="304800"/>
            <a:ext cx="8991600" cy="838200"/>
          </a:xfrm>
        </p:spPr>
        <p:txBody>
          <a:bodyPr/>
          <a:lstStyle/>
          <a:p>
            <a:pPr lvl="1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Issues/ Problem Identifications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8496" y="1407347"/>
          <a:ext cx="8839200" cy="488524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60576"/>
                <a:gridCol w="1975104"/>
                <a:gridCol w="1767840"/>
                <a:gridCol w="1962912"/>
                <a:gridCol w="1572768"/>
              </a:tblGrid>
              <a:tr h="6163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Rank/Moo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Moo 1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Moo 10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Moo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Moo 16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7834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Men 1</a:t>
                      </a:r>
                      <a:r>
                        <a:rPr lang="en-US" sz="2000" baseline="30000" dirty="0" smtClean="0"/>
                        <a:t>st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Unclean water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Dengue</a:t>
                      </a:r>
                      <a:r>
                        <a:rPr lang="en-US" sz="2000" baseline="0" dirty="0" smtClean="0"/>
                        <a:t>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Seasonal flu/cold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 shortage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63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Women 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Garbage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Obesity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 shortage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7834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Men 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Diabetes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Diarrhea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Garbage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163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Women 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Obesity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Diarrhea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Garbage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7834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Men 3</a:t>
                      </a:r>
                      <a:r>
                        <a:rPr lang="en-US" sz="2000" baseline="30000" dirty="0" smtClean="0"/>
                        <a:t>rd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Chemicals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Peptic ulcer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Dengue</a:t>
                      </a:r>
                      <a:r>
                        <a:rPr lang="en-US" sz="2000" baseline="0" dirty="0" smtClean="0"/>
                        <a:t>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63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Women 3</a:t>
                      </a:r>
                      <a:r>
                        <a:rPr lang="en-US" sz="2000" baseline="30000" dirty="0" smtClean="0"/>
                        <a:t>rd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Seasonal</a:t>
                      </a:r>
                      <a:r>
                        <a:rPr lang="en-US" sz="2000" baseline="0" dirty="0" smtClean="0"/>
                        <a:t> flu/cold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Traffic accident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Seasonal</a:t>
                      </a:r>
                      <a:r>
                        <a:rPr lang="en-US" sz="2000" baseline="0" dirty="0" smtClean="0"/>
                        <a:t> flu/cold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3611880" y="2008632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357872" y="5644896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611880" y="4261104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373624" y="2785872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609344" y="3477768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76672" y="4858512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45680" y="486156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371856" y="73152"/>
            <a:ext cx="8382000" cy="1219200"/>
          </a:xfrm>
        </p:spPr>
        <p:txBody>
          <a:bodyPr/>
          <a:lstStyle/>
          <a:p>
            <a:pPr lvl="1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Cause and Recognition of Symptoms </a:t>
            </a:r>
          </a:p>
          <a:p>
            <a:pPr lvl="1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(Tool: FGD)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5865" y="2779776"/>
          <a:ext cx="8305800" cy="29235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61571"/>
                <a:gridCol w="5244229"/>
              </a:tblGrid>
              <a:tr h="469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Mild </a:t>
                      </a:r>
                      <a:r>
                        <a:rPr lang="en-US" sz="2400" b="1" dirty="0" smtClean="0"/>
                        <a:t>form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Severe </a:t>
                      </a:r>
                      <a:r>
                        <a:rPr lang="en-US" sz="2400" b="1" dirty="0" smtClean="0"/>
                        <a:t>form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3495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/>
                        <a:t>Drowsiness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/>
                        <a:t>Fever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/>
                        <a:t>Lack of appetite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/>
                        <a:t>Weak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/>
                        <a:t>Prolonged fever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/>
                        <a:t>Rash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/>
                        <a:t>Red spots on skin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/>
                        <a:t>Vomiting 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/>
                        <a:t>Convulsion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/>
                        <a:t>Coma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9561" y="1865376"/>
            <a:ext cx="3203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3200" b="1" dirty="0" smtClean="0">
                <a:latin typeface="Calibri" pitchFamily="34" charset="0"/>
              </a:rPr>
              <a:t>Dengue Fever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MEKONG_Cont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454025" y="354013"/>
            <a:ext cx="7212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Chiang </a:t>
            </a:r>
            <a:r>
              <a:rPr lang="en-US" sz="4400" b="1" dirty="0" err="1">
                <a:solidFill>
                  <a:schemeClr val="bg1"/>
                </a:solidFill>
                <a:latin typeface="+mj-lt"/>
                <a:cs typeface="Arial Bold" charset="0"/>
              </a:rPr>
              <a:t>Rai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 Province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4025" y="1997075"/>
            <a:ext cx="836079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 dirty="0" smtClean="0">
                <a:latin typeface="+mn-lt"/>
              </a:rPr>
              <a:t> Size</a:t>
            </a:r>
            <a:r>
              <a:rPr lang="en-US" sz="3200" b="1" dirty="0">
                <a:latin typeface="+mn-lt"/>
              </a:rPr>
              <a:t>: 								</a:t>
            </a:r>
            <a:r>
              <a:rPr lang="en-US" sz="3200" b="1" dirty="0" smtClean="0">
                <a:latin typeface="+mn-lt"/>
              </a:rPr>
              <a:t>              11,678 </a:t>
            </a:r>
            <a:r>
              <a:rPr lang="en-US" sz="3200" b="1" dirty="0">
                <a:latin typeface="+mn-lt"/>
              </a:rPr>
              <a:t>km.²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latin typeface="+mn-lt"/>
              </a:rPr>
              <a:t> Population</a:t>
            </a:r>
            <a:r>
              <a:rPr lang="en-US" sz="3200" b="1" dirty="0">
                <a:latin typeface="+mn-lt"/>
              </a:rPr>
              <a:t>: 					</a:t>
            </a:r>
            <a:r>
              <a:rPr lang="en-US" sz="3200" b="1" dirty="0" smtClean="0">
                <a:latin typeface="+mn-lt"/>
              </a:rPr>
              <a:t>              1</a:t>
            </a:r>
            <a:r>
              <a:rPr lang="en-GB" sz="3200" b="1" dirty="0">
                <a:latin typeface="+mn-lt"/>
              </a:rPr>
              <a:t>,259,437</a:t>
            </a:r>
          </a:p>
          <a:p>
            <a:pPr>
              <a:buFont typeface="Arial" charset="0"/>
              <a:buChar char="•"/>
            </a:pPr>
            <a:r>
              <a:rPr lang="en-GB" sz="3200" b="1" dirty="0" smtClean="0">
                <a:latin typeface="+mn-lt"/>
              </a:rPr>
              <a:t> Hill </a:t>
            </a:r>
            <a:r>
              <a:rPr lang="en-GB" sz="3200" b="1" dirty="0">
                <a:latin typeface="+mn-lt"/>
              </a:rPr>
              <a:t>tribe population: 	</a:t>
            </a:r>
            <a:r>
              <a:rPr lang="en-GB" sz="3200" b="1" dirty="0" smtClean="0">
                <a:latin typeface="+mn-lt"/>
              </a:rPr>
              <a:t>                 220,000  </a:t>
            </a:r>
          </a:p>
          <a:p>
            <a:r>
              <a:rPr lang="en-GB" sz="3200" b="1" dirty="0" smtClean="0">
                <a:latin typeface="+mn-lt"/>
              </a:rPr>
              <a:t>  (registered only included </a:t>
            </a:r>
            <a:r>
              <a:rPr lang="en-GB" sz="3200" b="1" dirty="0">
                <a:latin typeface="+mn-lt"/>
              </a:rPr>
              <a:t>in above number)</a:t>
            </a:r>
          </a:p>
          <a:p>
            <a:pPr>
              <a:buFont typeface="Arial" charset="0"/>
              <a:buChar char="•"/>
            </a:pPr>
            <a:r>
              <a:rPr lang="en-GB" sz="3200" b="1" dirty="0" smtClean="0">
                <a:latin typeface="+mn-lt"/>
              </a:rPr>
              <a:t> Burmese</a:t>
            </a:r>
            <a:r>
              <a:rPr lang="en-GB" sz="3200" b="1" dirty="0">
                <a:latin typeface="+mn-lt"/>
              </a:rPr>
              <a:t>, Laotian </a:t>
            </a:r>
            <a:r>
              <a:rPr lang="en-GB" sz="3200" b="1" dirty="0" smtClean="0">
                <a:latin typeface="+mn-lt"/>
              </a:rPr>
              <a:t>population:       90,000</a:t>
            </a:r>
            <a:endParaRPr lang="en-GB" sz="32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GB" sz="3200" b="1" dirty="0" smtClean="0">
                <a:latin typeface="+mn-lt"/>
              </a:rPr>
              <a:t> Thais </a:t>
            </a:r>
            <a:r>
              <a:rPr lang="en-GB" sz="3200" b="1" dirty="0">
                <a:latin typeface="+mn-lt"/>
              </a:rPr>
              <a:t>in plains</a:t>
            </a:r>
          </a:p>
          <a:p>
            <a:pPr>
              <a:buFont typeface="Arial" charset="0"/>
              <a:buChar char="•"/>
            </a:pPr>
            <a:r>
              <a:rPr lang="en-GB" sz="3200" b="1" dirty="0" smtClean="0">
                <a:latin typeface="+mn-lt"/>
              </a:rPr>
              <a:t> Hill </a:t>
            </a:r>
            <a:r>
              <a:rPr lang="en-GB" sz="3200" b="1" dirty="0">
                <a:latin typeface="+mn-lt"/>
              </a:rPr>
              <a:t>tribes in mountains and plains</a:t>
            </a:r>
          </a:p>
          <a:p>
            <a:pPr>
              <a:buFont typeface="Arial" charset="0"/>
              <a:buChar char="•"/>
            </a:pPr>
            <a:r>
              <a:rPr lang="en-GB" sz="3200" b="1" dirty="0" smtClean="0">
                <a:latin typeface="+mn-lt"/>
              </a:rPr>
              <a:t> More </a:t>
            </a:r>
            <a:r>
              <a:rPr lang="en-GB" sz="3200" b="1" dirty="0">
                <a:latin typeface="+mn-lt"/>
              </a:rPr>
              <a:t>rural than urban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6032" y="283464"/>
            <a:ext cx="8001000" cy="685800"/>
          </a:xfrm>
        </p:spPr>
        <p:txBody>
          <a:bodyPr/>
          <a:lstStyle/>
          <a:p>
            <a:pPr lvl="1"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Treatment/ Home care: Dengue Fever</a:t>
            </a:r>
            <a:b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2608" y="1682496"/>
            <a:ext cx="8610600" cy="4022725"/>
          </a:xfrm>
        </p:spPr>
        <p:txBody>
          <a:bodyPr/>
          <a:lstStyle/>
          <a:p>
            <a:pPr lvl="0"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</a:p>
          <a:p>
            <a:pPr lvl="0">
              <a:buNone/>
            </a:pPr>
            <a:r>
              <a:rPr lang="en-US" sz="2400" dirty="0" smtClean="0">
                <a:latin typeface="Calibri" pitchFamily="34" charset="0"/>
              </a:rPr>
              <a:t>If someone in the family has “dengue fever”, they will:  </a:t>
            </a:r>
          </a:p>
          <a:p>
            <a:pPr lvl="0">
              <a:buNone/>
            </a:pPr>
            <a:endParaRPr lang="en-US" sz="2400" dirty="0" smtClean="0">
              <a:latin typeface="Calibri" pitchFamily="34" charset="0"/>
            </a:endParaRP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Mild form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observe symptoms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tepid sponge (to cool down body)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give medication to the patients e.g. </a:t>
            </a:r>
            <a:r>
              <a:rPr lang="en-US" sz="2400" dirty="0" err="1" smtClean="0">
                <a:latin typeface="Calibri" pitchFamily="34" charset="0"/>
              </a:rPr>
              <a:t>Paracetamol</a:t>
            </a:r>
            <a:r>
              <a:rPr lang="en-US" sz="2400" dirty="0" smtClean="0">
                <a:latin typeface="Calibri" pitchFamily="34" charset="0"/>
              </a:rPr>
              <a:t> (bought from grocery shops within their villages)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(in the meantime) use bed nets day and night</a:t>
            </a:r>
          </a:p>
          <a:p>
            <a:pPr lvl="1">
              <a:buSzPct val="100000"/>
              <a:buNone/>
            </a:pPr>
            <a:endParaRPr lang="en-US" sz="2400" dirty="0" smtClean="0">
              <a:latin typeface="Calibri" pitchFamily="34" charset="0"/>
            </a:endParaRP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Severe form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seek treatment from health center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(if not yet recover)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will go to district hospital (where they take dengue blood test) 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 if getting worse, be referred to provincial/ regional hospital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Wingdings" charset="2"/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8229600" cy="990600"/>
          </a:xfrm>
        </p:spPr>
        <p:txBody>
          <a:bodyPr/>
          <a:lstStyle/>
          <a:p>
            <a:pPr lvl="1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Preferred Communication Channels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6136" y="1291325"/>
          <a:ext cx="8534400" cy="52069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4893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Rank/Moo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Moo 1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Moo 10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Moo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Moo 16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6423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Men</a:t>
                      </a:r>
                      <a:r>
                        <a:rPr lang="en-US" sz="2000" baseline="0" dirty="0" smtClean="0"/>
                        <a:t> 1</a:t>
                      </a:r>
                      <a:r>
                        <a:rPr lang="en-US" sz="2000" baseline="30000" dirty="0" smtClean="0"/>
                        <a:t>st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Health center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Village meeting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3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Women 1</a:t>
                      </a:r>
                      <a:r>
                        <a:rPr lang="en-US" sz="2000" baseline="30000" dirty="0" smtClean="0"/>
                        <a:t>st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Village meeting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Health center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SMS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Village meeting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6423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Men 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Health center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Loud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Loud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3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Women 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Health</a:t>
                      </a:r>
                      <a:r>
                        <a:rPr lang="en-US" sz="2000" baseline="0" dirty="0" smtClean="0"/>
                        <a:t> center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Newspaper/</a:t>
                      </a:r>
                    </a:p>
                    <a:p>
                      <a:r>
                        <a:rPr lang="en-US" sz="2000" dirty="0" smtClean="0"/>
                        <a:t>radio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Loud</a:t>
                      </a:r>
                      <a:r>
                        <a:rPr lang="en-US" sz="2000" baseline="0" dirty="0" smtClean="0"/>
                        <a:t>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0860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Men 3</a:t>
                      </a:r>
                      <a:r>
                        <a:rPr lang="en-US" sz="2000" baseline="30000" dirty="0" smtClean="0"/>
                        <a:t>rd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Loud</a:t>
                      </a:r>
                      <a:r>
                        <a:rPr lang="en-US" sz="2000" baseline="0" dirty="0" smtClean="0"/>
                        <a:t>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Friends/</a:t>
                      </a:r>
                    </a:p>
                    <a:p>
                      <a:r>
                        <a:rPr lang="en-US" sz="2000" dirty="0" smtClean="0"/>
                        <a:t>neighbors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Village meeting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3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Women 3</a:t>
                      </a:r>
                      <a:r>
                        <a:rPr lang="en-US" sz="2000" baseline="30000" dirty="0" smtClean="0"/>
                        <a:t>rd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Loud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Loud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TV/</a:t>
                      </a:r>
                      <a:r>
                        <a:rPr lang="en-US" sz="2000" baseline="0" dirty="0" smtClean="0"/>
                        <a:t> village meeting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2057400" y="1752600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81356" y="3213644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86658" y="4690346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184136" y="5772912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733800" y="1752600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773424" y="3962400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042160" y="3980688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733800" y="579120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15512" y="2523744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81200" y="3231932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115502" y="3260834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099736" y="396797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3504" y="1627632"/>
            <a:ext cx="8001000" cy="5638800"/>
          </a:xfrm>
        </p:spPr>
        <p:txBody>
          <a:bodyPr/>
          <a:lstStyle/>
          <a:p>
            <a:pPr lvl="1">
              <a:buNone/>
            </a:pPr>
            <a:endParaRPr lang="en-US" sz="2400" dirty="0" smtClean="0">
              <a:latin typeface="Calibri" pitchFamily="34" charset="0"/>
            </a:endParaRPr>
          </a:p>
          <a:p>
            <a:pPr lvl="1">
              <a:buSzPct val="100000"/>
              <a:buNone/>
            </a:pPr>
            <a:r>
              <a:rPr lang="en-US" sz="2400" b="1" dirty="0" smtClean="0">
                <a:latin typeface="Calibri" pitchFamily="34" charset="0"/>
              </a:rPr>
              <a:t>Prior outbreak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Clean/remove water from containers that can collect water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Use bed nets, fan and wire door/window during day and night to prevent mosquito bites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Put larvae-eating fish and </a:t>
            </a:r>
            <a:r>
              <a:rPr lang="en-US" sz="2400" dirty="0" err="1" smtClean="0">
                <a:latin typeface="Calibri" pitchFamily="34" charset="0"/>
              </a:rPr>
              <a:t>Temephos</a:t>
            </a:r>
            <a:r>
              <a:rPr lang="en-US" sz="2400" dirty="0" smtClean="0">
                <a:latin typeface="Calibri" pitchFamily="34" charset="0"/>
              </a:rPr>
              <a:t> in water containers</a:t>
            </a:r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VHVs conduct home visit to check BI, CI every Friday</a:t>
            </a:r>
          </a:p>
          <a:p>
            <a:pPr lvl="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592" y="228600"/>
            <a:ext cx="6033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Practices to Prevention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92608" y="228600"/>
            <a:ext cx="8001000" cy="685800"/>
          </a:xfrm>
        </p:spPr>
        <p:txBody>
          <a:bodyPr/>
          <a:lstStyle/>
          <a:p>
            <a:pPr lvl="1"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Practices to Prevention</a:t>
            </a:r>
            <a:b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70432"/>
            <a:ext cx="7359650" cy="4022725"/>
          </a:xfrm>
        </p:spPr>
        <p:txBody>
          <a:bodyPr/>
          <a:lstStyle/>
          <a:p>
            <a:pPr lvl="1"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Calibri" pitchFamily="34" charset="0"/>
              </a:rPr>
              <a:t>During outbreak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Report suspected cases to VHVs and/ or local authorities immediately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Spray and fog in and around infected houses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Clean the households and villages’ environment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Put Abate and Salts in water containers</a:t>
            </a:r>
            <a:endParaRPr lang="en-US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VHVs provide health education to community on practices to prevention and dengue fever control and visit their responsible households to check BI and CI and report results to health center</a:t>
            </a:r>
          </a:p>
          <a:p>
            <a:pPr lvl="1">
              <a:buNone/>
            </a:pPr>
            <a:r>
              <a:rPr lang="en-US" sz="2400" dirty="0" smtClean="0"/>
              <a:t>	</a:t>
            </a:r>
          </a:p>
          <a:p>
            <a:pPr eaLnBrk="1" hangingPunct="1">
              <a:buFont typeface="Wingdings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57984"/>
            <a:ext cx="8991600" cy="4022725"/>
          </a:xfrm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Impact of diseases issues on individuals and community</a:t>
            </a:r>
            <a:endParaRPr lang="en-US" sz="2800" b="1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lvl="1"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Loss of productive time to take care of sick person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Loss of income/absence from work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Fear and worry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Added expenses for treatment and care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Expenditures to buy fuel for spraying and fogging in their households and community</a:t>
            </a:r>
            <a:r>
              <a:rPr lang="en-US" sz="2800" dirty="0" smtClean="0"/>
              <a:t>	</a:t>
            </a:r>
          </a:p>
          <a:p>
            <a:pPr eaLnBrk="1" hangingPunct="1">
              <a:buFont typeface="Wingdings" charset="2"/>
              <a:buNone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67640" y="0"/>
            <a:ext cx="7360295" cy="4022824"/>
          </a:xfrm>
        </p:spPr>
        <p:txBody>
          <a:bodyPr/>
          <a:lstStyle/>
          <a:p>
            <a:pPr lvl="1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Force Field Analysis</a:t>
            </a:r>
          </a:p>
          <a:p>
            <a:pPr lvl="1">
              <a:buNone/>
            </a:pPr>
            <a:endParaRPr lang="en-US" sz="2400" b="1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5928" y="1170432"/>
          <a:ext cx="8793481" cy="51963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27571"/>
                <a:gridCol w="1093909"/>
                <a:gridCol w="2384791"/>
                <a:gridCol w="1517755"/>
                <a:gridCol w="2569455"/>
              </a:tblGrid>
              <a:tr h="32972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1" dirty="0"/>
                        <a:t>Force Field Analysis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dirty="0"/>
                        <a:t>Problem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dirty="0"/>
                        <a:t>Cause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dirty="0"/>
                        <a:t>Effect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dirty="0"/>
                        <a:t>Local resources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dirty="0"/>
                        <a:t>Action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4116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dirty="0"/>
                        <a:t>Dengue fever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dirty="0" err="1"/>
                        <a:t>Aedes</a:t>
                      </a:r>
                      <a:r>
                        <a:rPr lang="en-US" sz="1800" dirty="0"/>
                        <a:t> mosquito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sickness, not good for mental health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time and energy to care for sick persons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money for treatment and  care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loss of income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Villagers, VHVs, leaders of village, health officers in health center, local administrative office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destroy mosquito breeding sites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using fish for eating larvae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Clean environment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spray and fogging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Cover water containers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use bed nets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/>
                        <a:t>Clean  households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47472" y="356616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Conclusions and Recommendations</a:t>
            </a:r>
            <a:b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27632"/>
            <a:ext cx="8915400" cy="4022725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Dengue fever was mentioned  in all groups among the top three priorities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Other perceived problems included seasonal flu/cold, water shortage, garbage, diabetes, obesity, diarrhea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Preferred communication channels for prevention and control of diseases included community meetings, VHVs, loud speaker, health officials and health center.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VHVs  identified as most preferred persons to provide health education and health care to villagers.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Recommend to provide relevant health education and training to VHVs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Need to improve relationship and trust between villagers and health staff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PAR technique and approaches are very useful for health officers in field to hear direct problems/ issues from the community</a:t>
            </a:r>
          </a:p>
          <a:p>
            <a:pPr lvl="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Timing of this PAR activity may have affected PAR findings and results since most of areas have been infected by Dengue Fever during rainy season</a:t>
            </a:r>
          </a:p>
          <a:p>
            <a:pPr lvl="0">
              <a:buNone/>
            </a:pPr>
            <a:endParaRPr lang="en-US" sz="2200" dirty="0" smtClean="0"/>
          </a:p>
          <a:p>
            <a:pPr eaLnBrk="1" hangingPunct="1">
              <a:buFont typeface="Wingdings" charset="2"/>
              <a:buNone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31136"/>
            <a:ext cx="8814816" cy="4022725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Dr. Prapas Weerapol</a:t>
            </a:r>
            <a:r>
              <a:rPr lang="en-US" sz="2000" dirty="0" smtClean="0">
                <a:latin typeface="Calibri" pitchFamily="34" charset="0"/>
              </a:rPr>
              <a:t>, Deputy Provincial Chief Medical Officer, Mukdahan Provincial Health Office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Mr. Thatchai </a:t>
            </a:r>
            <a:r>
              <a:rPr lang="en-US" sz="2000" i="1" dirty="0" err="1" smtClean="0">
                <a:latin typeface="Calibri" pitchFamily="34" charset="0"/>
              </a:rPr>
              <a:t>Jaikong</a:t>
            </a:r>
            <a:r>
              <a:rPr lang="en-US" sz="2000" dirty="0" smtClean="0">
                <a:latin typeface="Calibri" pitchFamily="34" charset="0"/>
              </a:rPr>
              <a:t>, Chief of communicable disease control section, Mukdahan Provincial Health Office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Mr. Krit Phantra</a:t>
            </a:r>
            <a:r>
              <a:rPr lang="en-US" sz="2000" dirty="0" smtClean="0">
                <a:latin typeface="Calibri" pitchFamily="34" charset="0"/>
              </a:rPr>
              <a:t>, public health officer, Mukdahan Provincial Health Office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Staff </a:t>
            </a:r>
            <a:r>
              <a:rPr lang="en-US" sz="2000" dirty="0" smtClean="0">
                <a:latin typeface="Calibri" pitchFamily="34" charset="0"/>
              </a:rPr>
              <a:t>at </a:t>
            </a:r>
            <a:r>
              <a:rPr lang="en-US" sz="2000" dirty="0" err="1" smtClean="0">
                <a:latin typeface="Calibri" pitchFamily="34" charset="0"/>
              </a:rPr>
              <a:t>Kam</a:t>
            </a:r>
            <a:r>
              <a:rPr lang="en-US" sz="2000" dirty="0" smtClean="0">
                <a:latin typeface="Calibri" pitchFamily="34" charset="0"/>
              </a:rPr>
              <a:t> Pa Lai village health center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Local authorities and village health volunteers</a:t>
            </a:r>
            <a:r>
              <a:rPr lang="en-US" sz="2000" dirty="0" smtClean="0">
                <a:latin typeface="Calibri" pitchFamily="34" charset="0"/>
              </a:rPr>
              <a:t> of the 4 villages (Moo 1, 10, 12 and 16) in </a:t>
            </a:r>
            <a:r>
              <a:rPr lang="en-US" sz="2000" dirty="0" err="1" smtClean="0">
                <a:latin typeface="Calibri" pitchFamily="34" charset="0"/>
              </a:rPr>
              <a:t>Kam</a:t>
            </a:r>
            <a:r>
              <a:rPr lang="en-US" sz="2000" dirty="0" smtClean="0">
                <a:latin typeface="Calibri" pitchFamily="34" charset="0"/>
              </a:rPr>
              <a:t> Pa Lai, </a:t>
            </a:r>
            <a:r>
              <a:rPr lang="en-US" sz="2000" dirty="0" err="1" smtClean="0">
                <a:latin typeface="Calibri" pitchFamily="34" charset="0"/>
              </a:rPr>
              <a:t>Amphur</a:t>
            </a:r>
            <a:r>
              <a:rPr lang="en-US" sz="2000" dirty="0" smtClean="0">
                <a:latin typeface="Calibri" pitchFamily="34" charset="0"/>
              </a:rPr>
              <a:t> Muang, Mukdahan province</a:t>
            </a:r>
          </a:p>
          <a:p>
            <a:pPr eaLnBrk="1" hangingPunct="1">
              <a:buFont typeface="Wingdings" charset="2"/>
              <a:buNone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7360295" cy="14633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89" tIns="34289" rIns="34289" bIns="3428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ヒラギノ角ゴ ProN W3"/>
                <a:sym typeface="Trajan" charset="0"/>
              </a:rPr>
              <a:t>Acknowledgements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ヒラギノ角ゴ ProN W3"/>
              <a:sym typeface="Traj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MEKONG_Title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611437"/>
            <a:ext cx="9164638" cy="5238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4800" b="1" kern="1800" spc="1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 Bold"/>
              </a:rPr>
              <a:t>PAR Chiang </a:t>
            </a:r>
            <a:r>
              <a:rPr lang="en-US" sz="4800" b="1" kern="1800" spc="100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 Bold"/>
              </a:rPr>
              <a:t>Rai</a:t>
            </a:r>
            <a:endParaRPr lang="en-US" sz="4800" b="1" kern="1800" spc="100" dirty="0" smtClean="0">
              <a:solidFill>
                <a:schemeClr val="bg1"/>
              </a:solidFill>
              <a:latin typeface="+mj-lt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latin typeface="Arial Bold"/>
              <a:ea typeface="ＭＳ Ｐゴシック" charset="-128"/>
              <a:cs typeface="Arial Bold"/>
            </a:endParaRPr>
          </a:p>
        </p:txBody>
      </p:sp>
      <p:pic>
        <p:nvPicPr>
          <p:cNvPr id="2052" name="Picture 5" descr="AED Logo Color M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6229350"/>
            <a:ext cx="10064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47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29184" y="7315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Selection Criteria &amp; Study Sites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65760" y="1901952"/>
            <a:ext cx="8229600" cy="4525963"/>
          </a:xfrm>
        </p:spPr>
        <p:txBody>
          <a:bodyPr/>
          <a:lstStyle/>
          <a:p>
            <a:r>
              <a:rPr lang="en-US" sz="2800" dirty="0" smtClean="0"/>
              <a:t>Selection criteria: villages nearby Thai-Laos border and/or check-point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Two villages in Rim </a:t>
            </a:r>
            <a:r>
              <a:rPr lang="en-US" sz="2800" dirty="0" err="1" smtClean="0"/>
              <a:t>Khong</a:t>
            </a:r>
            <a:r>
              <a:rPr lang="en-US" sz="2800" dirty="0" smtClean="0"/>
              <a:t> sub-district, Chiang Khong district, Chiang </a:t>
            </a:r>
            <a:r>
              <a:rPr lang="en-US" sz="2800" dirty="0" err="1" smtClean="0"/>
              <a:t>Rai</a:t>
            </a:r>
            <a:r>
              <a:rPr lang="en-US" sz="2800" dirty="0" smtClean="0"/>
              <a:t> province:</a:t>
            </a:r>
          </a:p>
          <a:p>
            <a:pPr lvl="2">
              <a:buNone/>
            </a:pPr>
            <a:r>
              <a:rPr lang="en-US" sz="2800" dirty="0" smtClean="0"/>
              <a:t>a) Ban Don Ti (Moo 3)</a:t>
            </a:r>
          </a:p>
          <a:p>
            <a:pPr lvl="2">
              <a:buNone/>
            </a:pPr>
            <a:r>
              <a:rPr lang="en-US" sz="2800" dirty="0" smtClean="0"/>
              <a:t>b) Ban Had </a:t>
            </a:r>
            <a:r>
              <a:rPr lang="en-US" sz="2800" dirty="0" err="1" smtClean="0"/>
              <a:t>Bai</a:t>
            </a:r>
            <a:r>
              <a:rPr lang="en-US" sz="2800" dirty="0" smtClean="0"/>
              <a:t> (Moo 1)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85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MEKONG_Cont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454025" y="354013"/>
            <a:ext cx="7212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 err="1">
                <a:solidFill>
                  <a:schemeClr val="bg1"/>
                </a:solidFill>
                <a:latin typeface="+mj-lt"/>
                <a:cs typeface="Arial Bold" charset="0"/>
              </a:rPr>
              <a:t>Trat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 Province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65760" y="1997075"/>
            <a:ext cx="87782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b="1" dirty="0" smtClean="0">
                <a:latin typeface="+mn-lt"/>
              </a:rPr>
              <a:t> Size</a:t>
            </a:r>
            <a:r>
              <a:rPr lang="en-US" sz="3600" b="1" dirty="0">
                <a:latin typeface="+mn-lt"/>
              </a:rPr>
              <a:t>: 									</a:t>
            </a:r>
            <a:r>
              <a:rPr lang="en-US" sz="3600" b="1" dirty="0" smtClean="0">
                <a:latin typeface="+mn-lt"/>
              </a:rPr>
              <a:t> 2,000 </a:t>
            </a:r>
            <a:r>
              <a:rPr lang="en-US" sz="3600" b="1" dirty="0">
                <a:latin typeface="+mn-lt"/>
              </a:rPr>
              <a:t>km.²</a:t>
            </a:r>
          </a:p>
          <a:p>
            <a:pPr>
              <a:buFont typeface="Arial" charset="0"/>
              <a:buChar char="•"/>
            </a:pPr>
            <a:r>
              <a:rPr lang="en-US" sz="3600" b="1" dirty="0" smtClean="0">
                <a:latin typeface="+mn-lt"/>
              </a:rPr>
              <a:t> Population</a:t>
            </a:r>
            <a:r>
              <a:rPr lang="en-US" sz="3600" b="1" dirty="0">
                <a:latin typeface="+mn-lt"/>
              </a:rPr>
              <a:t>: 					</a:t>
            </a:r>
            <a:r>
              <a:rPr lang="en-US" sz="3600" b="1" dirty="0" smtClean="0">
                <a:latin typeface="+mn-lt"/>
              </a:rPr>
              <a:t> 220,000</a:t>
            </a:r>
            <a:endParaRPr lang="en-US" sz="36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GB" sz="3600" b="1" dirty="0" smtClean="0">
                <a:latin typeface="+mn-lt"/>
              </a:rPr>
              <a:t> Non-Thai </a:t>
            </a:r>
            <a:r>
              <a:rPr lang="en-GB" sz="3600" b="1" dirty="0">
                <a:latin typeface="+mn-lt"/>
              </a:rPr>
              <a:t>population:	</a:t>
            </a:r>
            <a:r>
              <a:rPr lang="en-GB" sz="3600" b="1" dirty="0" smtClean="0">
                <a:latin typeface="+mn-lt"/>
              </a:rPr>
              <a:t>   10,000 </a:t>
            </a:r>
          </a:p>
          <a:p>
            <a:r>
              <a:rPr lang="en-GB" sz="3600" b="1" dirty="0" smtClean="0">
                <a:latin typeface="+mn-lt"/>
              </a:rPr>
              <a:t> </a:t>
            </a:r>
            <a:r>
              <a:rPr lang="en-GB" sz="2800" b="1" dirty="0" smtClean="0">
                <a:latin typeface="+mn-lt"/>
              </a:rPr>
              <a:t>majority </a:t>
            </a:r>
            <a:r>
              <a:rPr lang="en-GB" sz="2800" b="1" dirty="0">
                <a:latin typeface="+mn-lt"/>
              </a:rPr>
              <a:t>Cambodian, followed by Burmese and Laotians</a:t>
            </a:r>
          </a:p>
          <a:p>
            <a:pPr>
              <a:buFont typeface="Arial" charset="0"/>
              <a:buChar char="•"/>
            </a:pPr>
            <a:r>
              <a:rPr lang="en-GB" sz="3600" b="1" dirty="0" smtClean="0">
                <a:latin typeface="+mn-lt"/>
              </a:rPr>
              <a:t> Populations </a:t>
            </a:r>
            <a:r>
              <a:rPr lang="en-GB" sz="3600" b="1" dirty="0">
                <a:latin typeface="+mn-lt"/>
              </a:rPr>
              <a:t>integrated </a:t>
            </a:r>
          </a:p>
          <a:p>
            <a:pPr>
              <a:buFont typeface="Arial" charset="0"/>
              <a:buChar char="•"/>
            </a:pPr>
            <a:r>
              <a:rPr lang="en-GB" sz="3600" b="1" dirty="0" smtClean="0">
                <a:latin typeface="+mn-lt"/>
              </a:rPr>
              <a:t> More </a:t>
            </a:r>
            <a:r>
              <a:rPr lang="en-GB" sz="3600" b="1" dirty="0">
                <a:latin typeface="+mn-lt"/>
              </a:rPr>
              <a:t>rural than urban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30352" y="11004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Village Profile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530352" y="1828800"/>
          <a:ext cx="8229600" cy="437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Description/ 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Village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Moo. 3 (Ban Don Ti)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Moo. 1 (Ban Had </a:t>
                      </a:r>
                      <a:r>
                        <a:rPr lang="en-US" sz="1800" b="1" dirty="0" err="1">
                          <a:latin typeface="+mn-lt"/>
                          <a:ea typeface="Calibri"/>
                          <a:cs typeface="Times New Roman"/>
                        </a:rPr>
                        <a:t>Bai</a:t>
                      </a: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Numbers of household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152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139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Numbers of population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527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538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No. males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248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251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No. females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279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287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Numbers of VHVs/ VHV: Household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15/ 1: 9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15/ 1: 10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Race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Thai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Thai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Lue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(Chinese breed that moved from China, passed through Laos PDR since World War II)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Religion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95% are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Buddhist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5% are Christian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Most of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are Buddhist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79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7432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Village Profile (cont’d)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29184" y="1728216"/>
          <a:ext cx="8522208" cy="454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3035808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Description/ 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Village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Moo. 3 (Ban Don Ti)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Moo. 1 (Ban Had </a:t>
                      </a:r>
                      <a:r>
                        <a:rPr lang="en-US" sz="1400" b="1" dirty="0" err="1">
                          <a:latin typeface="+mn-lt"/>
                          <a:ea typeface="Calibri"/>
                          <a:cs typeface="Times New Roman"/>
                        </a:rPr>
                        <a:t>Bai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Income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Average income per household: 20 – 23K Baht/ year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Most of incomes from corn fields twice a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year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Hand-made clothes (about 800 – 3,000 Baht per piece)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Tobacco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Cordia New"/>
                        </a:rPr>
                        <a:t>,</a:t>
                      </a:r>
                      <a:r>
                        <a:rPr lang="en-US" sz="1400" baseline="0" dirty="0" smtClean="0">
                          <a:latin typeface="+mn-lt"/>
                          <a:ea typeface="Calibri"/>
                          <a:cs typeface="Cordia New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Corns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Cordia New"/>
                        </a:rPr>
                        <a:t>,</a:t>
                      </a:r>
                      <a:r>
                        <a:rPr lang="en-US" sz="1400" baseline="0" dirty="0" smtClean="0">
                          <a:latin typeface="+mn-lt"/>
                          <a:ea typeface="Calibri"/>
                          <a:cs typeface="Cordia New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Nuts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Occupation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Farm/ rice field farmers/ labors (Males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-150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– 200 Baht per day while females will get 120 – 150 Baht per day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Tobacco field famers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Yellow nuts farmers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Corn field famers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Transportation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Roads within/ pass through whole village are as concrete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Public transportations between village and districts (Chiang Khong and Chiang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Saen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) will be 10 times per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day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Crossing to Laos by boats – 40 Baht/ round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trips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Locate from Chiang Khong district about 35 kilometers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Public transportation between village and district is about 4 times a day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630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84048" y="12833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Village Profile (Cont’d)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274320" y="1645920"/>
          <a:ext cx="8650224" cy="499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276"/>
                <a:gridCol w="3671540"/>
                <a:gridCol w="2883408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Description/ </a:t>
                      </a: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Village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Moo. 3 (Ban Don Ti)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Moo. 1 (Ban Had </a:t>
                      </a: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Bai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Resources of food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Plants their own vegetables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Get foods and recipes from market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15% of them get food from forest e.g. mushroom, baby bamboo, wild animals, and water weed from Mekong river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Having chicken, ducks, fish and forks for family consumption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From fresh market and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forest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Other information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Population who have issues on national identification about 111 persons (41 as males and 70 as females) – they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are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Laotian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Rice is producing for household consumption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During January – April: water level in Mekong river is always decline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Klong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-tum market  2 days weekly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Since 2000, market for fresh products every Thursday morning, products are baby bamboo, worms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Local products e.g. hand-made clothes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Health related information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Mostly purchase medicines from village’s grocery shops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Get health care service from village health center and Chiang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Khong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 and Chiang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Saen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 District hospitals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Using “traditional medicine” e.g. herbals within their families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Some families get health care service from private clinic at Moo 1 </a:t>
                      </a:r>
                      <a:endParaRPr lang="en-US" sz="12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21" marR="692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118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31520" y="5518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Seasonal Calendar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75488" y="19568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Outbreaks: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May – December: Influenza</a:t>
            </a:r>
          </a:p>
          <a:p>
            <a:pPr lvl="1"/>
            <a:r>
              <a:rPr lang="en-US" sz="2800" dirty="0" smtClean="0"/>
              <a:t>April – June: Diarrhea</a:t>
            </a:r>
          </a:p>
          <a:p>
            <a:pPr lvl="1"/>
            <a:r>
              <a:rPr lang="en-US" sz="2800" dirty="0" smtClean="0"/>
              <a:t>May – August: Dengue fever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76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57200" y="5486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Cross-border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74320" y="1847088"/>
            <a:ext cx="8229600" cy="4525963"/>
          </a:xfrm>
        </p:spPr>
        <p:txBody>
          <a:bodyPr/>
          <a:lstStyle/>
          <a:p>
            <a:r>
              <a:rPr lang="en-US" sz="2400" dirty="0" smtClean="0"/>
              <a:t>Mostly Thais cross to Laos to visit relatives, and attend festivals and ceremonies</a:t>
            </a:r>
          </a:p>
          <a:p>
            <a:pPr lvl="1"/>
            <a:r>
              <a:rPr lang="en-US" sz="2400" dirty="0" smtClean="0"/>
              <a:t>50%: female</a:t>
            </a:r>
          </a:p>
          <a:p>
            <a:pPr lvl="1"/>
            <a:r>
              <a:rPr lang="en-US" sz="2400" dirty="0" smtClean="0"/>
              <a:t>35%: male</a:t>
            </a:r>
          </a:p>
          <a:p>
            <a:pPr lvl="1"/>
            <a:r>
              <a:rPr lang="en-US" sz="2400" dirty="0" smtClean="0"/>
              <a:t>15%: children</a:t>
            </a:r>
          </a:p>
          <a:p>
            <a:pPr lvl="0"/>
            <a:r>
              <a:rPr lang="en-US" sz="2400" dirty="0" smtClean="0"/>
              <a:t>The new bridge is still under construction, which is located about 40 kilometers from the villages - no impact from this bridge was mentioned</a:t>
            </a:r>
          </a:p>
          <a:p>
            <a:pPr lvl="0"/>
            <a:r>
              <a:rPr lang="en-US" sz="2400" dirty="0" smtClean="0"/>
              <a:t>2 check points:</a:t>
            </a:r>
          </a:p>
          <a:p>
            <a:pPr lvl="1"/>
            <a:r>
              <a:rPr lang="en-US" sz="2400" dirty="0" smtClean="0"/>
              <a:t>Moo 3 check point</a:t>
            </a:r>
          </a:p>
          <a:p>
            <a:pPr lvl="1"/>
            <a:r>
              <a:rPr lang="en-US" sz="2400" dirty="0" smtClean="0"/>
              <a:t>Moo 1 check point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54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621792" y="11004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Cross-border issues (Cont’d)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759952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Advantages:</a:t>
            </a:r>
          </a:p>
          <a:p>
            <a:pPr lvl="1"/>
            <a:r>
              <a:rPr lang="en-US" sz="2400" dirty="0" smtClean="0"/>
              <a:t>More income from Laotians who cross border to buy consumer products in Chiang </a:t>
            </a:r>
            <a:r>
              <a:rPr lang="en-US" sz="2400" dirty="0" err="1" smtClean="0"/>
              <a:t>Rai</a:t>
            </a:r>
            <a:endParaRPr lang="en-US" sz="2400" dirty="0" smtClean="0"/>
          </a:p>
          <a:p>
            <a:pPr lvl="1"/>
            <a:r>
              <a:rPr lang="en-US" sz="2400" dirty="0" smtClean="0"/>
              <a:t>Increased number of labors from Laos, esp. in corn farms -150 Baht/ day (female) and 200 Baht/ day (male)</a:t>
            </a:r>
          </a:p>
          <a:p>
            <a:pPr lvl="1"/>
            <a:r>
              <a:rPr lang="en-US" sz="2400" dirty="0" smtClean="0"/>
              <a:t>Easy access by boat</a:t>
            </a:r>
          </a:p>
          <a:p>
            <a:pPr lvl="2"/>
            <a:r>
              <a:rPr lang="en-US" sz="2400" dirty="0" smtClean="0"/>
              <a:t>Check point at Moo 3 (Ban Don Ti) </a:t>
            </a:r>
          </a:p>
          <a:p>
            <a:pPr lvl="3"/>
            <a:r>
              <a:rPr lang="en-US" sz="1800" dirty="0" smtClean="0"/>
              <a:t>Only seeking for treatment at Chiang Khong district hospital</a:t>
            </a:r>
            <a:endParaRPr lang="en-US" sz="2400" dirty="0" smtClean="0"/>
          </a:p>
          <a:p>
            <a:pPr lvl="2"/>
            <a:r>
              <a:rPr lang="en-US" sz="2400" dirty="0" smtClean="0"/>
              <a:t>Check point in Moo 1 (Ban Had </a:t>
            </a:r>
            <a:r>
              <a:rPr lang="en-US" sz="2400" dirty="0" err="1" smtClean="0"/>
              <a:t>Bai</a:t>
            </a:r>
            <a:r>
              <a:rPr lang="en-US" sz="2400" dirty="0" smtClean="0"/>
              <a:t>)</a:t>
            </a:r>
          </a:p>
          <a:p>
            <a:pPr lvl="3"/>
            <a:r>
              <a:rPr lang="en-US" sz="1800" dirty="0" smtClean="0"/>
              <a:t>Transportation fee - about 40 Baht/ round trips</a:t>
            </a:r>
          </a:p>
          <a:p>
            <a:pPr lvl="3"/>
            <a:r>
              <a:rPr lang="en-US" sz="1800" dirty="0" smtClean="0"/>
              <a:t>Entry fee is 50 Baht per person</a:t>
            </a:r>
          </a:p>
        </p:txBody>
      </p:sp>
    </p:spTree>
    <p:extLst>
      <p:ext uri="{BB962C8B-B14F-4D97-AF65-F5344CB8AC3E}">
        <p14:creationId xmlns="" xmlns:p14="http://schemas.microsoft.com/office/powerpoint/2010/main" val="1767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29184" y="12801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Cross-border issues (Cont’d)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14816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Disadvantages:</a:t>
            </a:r>
          </a:p>
          <a:p>
            <a:pPr lvl="1"/>
            <a:r>
              <a:rPr lang="en-US" dirty="0" smtClean="0"/>
              <a:t>Drugs (especially in Moo 3)</a:t>
            </a:r>
            <a:endParaRPr lang="en-US" sz="2800" dirty="0" smtClean="0"/>
          </a:p>
          <a:p>
            <a:pPr lvl="1"/>
            <a:r>
              <a:rPr lang="en-US" dirty="0" smtClean="0"/>
              <a:t>As more Laotians cross, more outbreaks occur e.g. malaria, dengue fever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61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66928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Issue/Problem Identification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19910427"/>
              </p:ext>
            </p:extLst>
          </p:nvPr>
        </p:nvGraphicFramePr>
        <p:xfrm>
          <a:off x="219455" y="1709928"/>
          <a:ext cx="8705088" cy="507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272"/>
                <a:gridCol w="2176272"/>
                <a:gridCol w="2176272"/>
                <a:gridCol w="2176272"/>
              </a:tblGrid>
              <a:tr h="3708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Male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Female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Moo 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Moo 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Moo 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Moo 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Hypertension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Diabetes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Liver dysfunction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Gout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Peptic ulcer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Dengue fever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H1N1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Influenza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Influenza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Hypertension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Dengue fever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Diabetes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Gout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Tuberculosis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Tonsillitis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Arthritis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Herniated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disk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Obesity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Hypertension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Diabetes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Gout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Liver dysfunction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Hepatitis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Muscle pain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Headache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Toothache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Allergies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Anemia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Pneumonia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Tonsillitis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HIV/AIDS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Dengue fever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Diarrhea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Influenza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Asthma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Cancer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Dengue fever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Diabetes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Hypertension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Cancer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Influenza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Allergies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from chemical)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Anemia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613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20624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Issue/Problem Identification (Cont’d)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787258394"/>
              </p:ext>
            </p:extLst>
          </p:nvPr>
        </p:nvGraphicFramePr>
        <p:xfrm>
          <a:off x="566928" y="1920240"/>
          <a:ext cx="822960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Gender</a:t>
                      </a:r>
                      <a:endParaRPr lang="en-US" sz="20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Male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Female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Rank no. / Moo</a:t>
                      </a:r>
                      <a:endParaRPr lang="en-US" sz="20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Moo 3</a:t>
                      </a:r>
                      <a:endParaRPr lang="en-US" sz="20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Moo 1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Moo 3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Moo 1</a:t>
                      </a:r>
                      <a:endParaRPr lang="en-US" sz="20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aseline="30000">
                          <a:latin typeface="+mn-lt"/>
                          <a:ea typeface="Calibri"/>
                          <a:cs typeface="Times New Roman"/>
                        </a:rPr>
                        <a:t>st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Hypertension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Times New Roman"/>
                        </a:rPr>
                        <a:t>Influenza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Cancer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Diabetes 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aseline="30000">
                          <a:latin typeface="+mn-lt"/>
                          <a:ea typeface="Calibri"/>
                          <a:cs typeface="Times New Roman"/>
                        </a:rPr>
                        <a:t>nd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Diabetes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Diabetes</a:t>
                      </a:r>
                      <a:endParaRPr lang="en-US" sz="20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Hypertension/ Obesity/ Diabetes</a:t>
                      </a:r>
                      <a:endParaRPr lang="en-US" sz="20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Hypertension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baseline="30000">
                          <a:latin typeface="+mn-lt"/>
                          <a:ea typeface="Calibri"/>
                          <a:cs typeface="Times New Roman"/>
                        </a:rPr>
                        <a:t>rd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Times New Roman"/>
                        </a:rPr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Times New Roman"/>
                        </a:rPr>
                        <a:t>Dengue fever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Herniated</a:t>
                      </a:r>
                      <a:r>
                        <a:rPr lang="en-US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Disk</a:t>
                      </a:r>
                      <a:endParaRPr lang="en-US" sz="20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Peptic ulcer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Allergies (from Chemical)</a:t>
                      </a:r>
                      <a:endParaRPr lang="en-US" sz="20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000" baseline="30000"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Gout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Hypertension</a:t>
                      </a:r>
                      <a:endParaRPr lang="en-US" sz="20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Times New Roman"/>
                        </a:rPr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Times New Roman"/>
                        </a:rPr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20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696404" y="73152"/>
            <a:ext cx="8814816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Cause and recognition of symptoms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82880" y="1883982"/>
            <a:ext cx="4040188" cy="6397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Dengue Fever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488445600"/>
              </p:ext>
            </p:extLst>
          </p:nvPr>
        </p:nvGraphicFramePr>
        <p:xfrm>
          <a:off x="274320" y="2670048"/>
          <a:ext cx="4040188" cy="35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/>
                <a:gridCol w="2020094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Mild form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33983" marR="3398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Severe form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33983" marR="33983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Fever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Fever with chill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Headache 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High body temperature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Fatigue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Loss of appetite 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33983" marR="3398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Bleeding from organs or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body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Chest pain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Difficult to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breathe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Rash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spots on skin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Vomiting 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Convulsion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33983" marR="33983" marT="0" marB="0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827906" y="1854994"/>
            <a:ext cx="4041775" cy="6397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Influenza</a:t>
            </a:r>
            <a:endParaRPr lang="en-US" sz="24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1905919746"/>
              </p:ext>
            </p:extLst>
          </p:nvPr>
        </p:nvGraphicFramePr>
        <p:xfrm>
          <a:off x="4827905" y="2651760"/>
          <a:ext cx="4041776" cy="194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/>
                <a:gridCol w="2020888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Mild form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71325" marR="713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Severe form</a:t>
                      </a:r>
                      <a:endParaRPr lang="en-US" sz="18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71325" marR="7132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Low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fever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Running nose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Cough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Sneeze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Sore throat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71325" marR="71325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Fever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High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body 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temperature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Difficult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to breathe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71325" marR="713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72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MEKONG_Cont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54025" y="354013"/>
            <a:ext cx="7212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Districts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4025" y="1698625"/>
            <a:ext cx="845223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latin typeface="+mn-lt"/>
              </a:rPr>
              <a:t>Chiang </a:t>
            </a:r>
            <a:r>
              <a:rPr lang="en-GB" sz="3600" b="1" dirty="0" err="1">
                <a:latin typeface="+mn-lt"/>
              </a:rPr>
              <a:t>Rai</a:t>
            </a:r>
            <a:endParaRPr lang="en-GB" sz="36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fr-FR" sz="3200" b="1" dirty="0" smtClean="0">
                <a:latin typeface="+mn-lt"/>
              </a:rPr>
              <a:t> </a:t>
            </a:r>
            <a:r>
              <a:rPr lang="fr-FR" sz="2800" b="1" dirty="0" err="1" smtClean="0">
                <a:latin typeface="+mn-lt"/>
              </a:rPr>
              <a:t>Muang</a:t>
            </a:r>
            <a:r>
              <a:rPr lang="fr-FR" sz="2800" b="1" dirty="0" smtClean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Chiang</a:t>
            </a:r>
            <a:r>
              <a:rPr lang="fr-FR" sz="2800" b="1" dirty="0">
                <a:latin typeface="+mn-lt"/>
              </a:rPr>
              <a:t> Rai (capital district), Mae Fa </a:t>
            </a:r>
            <a:r>
              <a:rPr lang="fr-FR" sz="2800" b="1" dirty="0" err="1">
                <a:latin typeface="+mn-lt"/>
              </a:rPr>
              <a:t>Luang</a:t>
            </a:r>
            <a:r>
              <a:rPr lang="fr-FR" sz="2800" b="1" dirty="0">
                <a:latin typeface="+mn-lt"/>
              </a:rPr>
              <a:t>, </a:t>
            </a:r>
            <a:endParaRPr lang="fr-FR" sz="2800" b="1" dirty="0" smtClean="0">
              <a:latin typeface="+mn-lt"/>
            </a:endParaRPr>
          </a:p>
          <a:p>
            <a:r>
              <a:rPr lang="fr-FR" sz="2800" b="1" dirty="0" smtClean="0">
                <a:latin typeface="+mn-lt"/>
              </a:rPr>
              <a:t>   Mae </a:t>
            </a:r>
            <a:r>
              <a:rPr lang="fr-FR" sz="2800" b="1" dirty="0">
                <a:latin typeface="+mn-lt"/>
              </a:rPr>
              <a:t>Chan, </a:t>
            </a:r>
            <a:r>
              <a:rPr lang="fr-FR" sz="2800" b="1" dirty="0" err="1">
                <a:latin typeface="+mn-lt"/>
              </a:rPr>
              <a:t>Wiang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Chiang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Rung</a:t>
            </a:r>
            <a:r>
              <a:rPr lang="fr-FR" sz="2800" b="1" dirty="0">
                <a:latin typeface="+mn-lt"/>
              </a:rPr>
              <a:t>, </a:t>
            </a:r>
            <a:r>
              <a:rPr lang="fr-FR" sz="2800" b="1" dirty="0" err="1">
                <a:latin typeface="+mn-lt"/>
              </a:rPr>
              <a:t>Wiang</a:t>
            </a:r>
            <a:r>
              <a:rPr lang="fr-FR" sz="2800" b="1" dirty="0">
                <a:latin typeface="+mn-lt"/>
              </a:rPr>
              <a:t> Chai, </a:t>
            </a:r>
            <a:r>
              <a:rPr lang="fr-FR" sz="2800" b="1" dirty="0" smtClean="0">
                <a:latin typeface="+mn-lt"/>
              </a:rPr>
              <a:t> </a:t>
            </a:r>
            <a:r>
              <a:rPr lang="fr-FR" sz="2800" b="1" dirty="0" err="1" smtClean="0">
                <a:latin typeface="+mn-lt"/>
              </a:rPr>
              <a:t>Thoeng</a:t>
            </a:r>
            <a:r>
              <a:rPr lang="fr-FR" sz="2800" b="1" dirty="0">
                <a:latin typeface="+mn-lt"/>
              </a:rPr>
              <a:t>, </a:t>
            </a:r>
            <a:endParaRPr lang="fr-FR" sz="2800" b="1" dirty="0" smtClean="0">
              <a:latin typeface="+mn-lt"/>
            </a:endParaRPr>
          </a:p>
          <a:p>
            <a:r>
              <a:rPr lang="fr-FR" sz="2800" b="1" dirty="0" smtClean="0">
                <a:latin typeface="+mn-lt"/>
              </a:rPr>
              <a:t>   Pa </a:t>
            </a:r>
            <a:r>
              <a:rPr lang="fr-FR" sz="2800" b="1" dirty="0">
                <a:latin typeface="+mn-lt"/>
              </a:rPr>
              <a:t>Daet, Phan, Mae Lao, Mae Suai</a:t>
            </a:r>
          </a:p>
          <a:p>
            <a:endParaRPr lang="en-US" sz="3600" b="1" dirty="0" smtClean="0">
              <a:latin typeface="+mn-lt"/>
            </a:endParaRPr>
          </a:p>
          <a:p>
            <a:r>
              <a:rPr lang="en-US" sz="3600" b="1" dirty="0" err="1" smtClean="0">
                <a:latin typeface="+mn-lt"/>
              </a:rPr>
              <a:t>Trat</a:t>
            </a:r>
            <a:endParaRPr lang="en-US" sz="36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GB" sz="3200" b="1" dirty="0" smtClean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Muang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Trat</a:t>
            </a:r>
            <a:r>
              <a:rPr lang="en-GB" sz="2800" b="1" dirty="0">
                <a:latin typeface="+mn-lt"/>
              </a:rPr>
              <a:t> (capital district), </a:t>
            </a:r>
            <a:r>
              <a:rPr lang="en-GB" sz="2800" b="1" dirty="0" err="1">
                <a:latin typeface="+mn-lt"/>
              </a:rPr>
              <a:t>Khlong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Yai</a:t>
            </a:r>
            <a:r>
              <a:rPr lang="en-GB" sz="2800" b="1" dirty="0">
                <a:latin typeface="+mn-lt"/>
              </a:rPr>
              <a:t>, </a:t>
            </a:r>
            <a:r>
              <a:rPr lang="en-GB" sz="2800" b="1" dirty="0" err="1">
                <a:latin typeface="+mn-lt"/>
              </a:rPr>
              <a:t>Khao</a:t>
            </a:r>
            <a:r>
              <a:rPr lang="en-GB" sz="2800" b="1" dirty="0">
                <a:latin typeface="+mn-lt"/>
              </a:rPr>
              <a:t> </a:t>
            </a:r>
            <a:endParaRPr lang="en-GB" sz="2800" b="1" dirty="0" smtClean="0">
              <a:latin typeface="+mn-lt"/>
            </a:endParaRPr>
          </a:p>
          <a:p>
            <a:r>
              <a:rPr lang="en-GB" sz="2800" b="1" dirty="0" smtClean="0">
                <a:latin typeface="+mn-lt"/>
              </a:rPr>
              <a:t>  </a:t>
            </a:r>
            <a:r>
              <a:rPr lang="en-GB" sz="2800" b="1" dirty="0" err="1" smtClean="0">
                <a:latin typeface="+mn-lt"/>
              </a:rPr>
              <a:t>Saming</a:t>
            </a:r>
            <a:r>
              <a:rPr lang="en-GB" sz="2800" b="1" dirty="0">
                <a:latin typeface="+mn-lt"/>
              </a:rPr>
              <a:t>, Bo </a:t>
            </a:r>
            <a:r>
              <a:rPr lang="en-GB" sz="2800" b="1" dirty="0" err="1">
                <a:latin typeface="+mn-lt"/>
              </a:rPr>
              <a:t>Rai</a:t>
            </a:r>
            <a:r>
              <a:rPr lang="en-GB" sz="2800" b="1" dirty="0">
                <a:latin typeface="+mn-lt"/>
              </a:rPr>
              <a:t>, </a:t>
            </a:r>
            <a:r>
              <a:rPr lang="en-GB" sz="2800" b="1" dirty="0" err="1">
                <a:latin typeface="+mn-lt"/>
              </a:rPr>
              <a:t>Laem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Ngob</a:t>
            </a:r>
            <a:r>
              <a:rPr lang="en-GB" sz="2800" b="1" dirty="0">
                <a:latin typeface="+mn-lt"/>
              </a:rPr>
              <a:t>, </a:t>
            </a:r>
            <a:r>
              <a:rPr lang="en-GB" sz="2800" b="1" dirty="0" err="1">
                <a:latin typeface="+mn-lt"/>
              </a:rPr>
              <a:t>Koh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Kut</a:t>
            </a:r>
            <a:r>
              <a:rPr lang="en-GB" sz="2800" b="1" dirty="0">
                <a:latin typeface="+mn-lt"/>
              </a:rPr>
              <a:t>, and </a:t>
            </a:r>
            <a:r>
              <a:rPr lang="en-GB" sz="2800" b="1" dirty="0" err="1">
                <a:latin typeface="+mn-lt"/>
              </a:rPr>
              <a:t>Koh</a:t>
            </a:r>
            <a:r>
              <a:rPr lang="en-GB" sz="2800" b="1" dirty="0">
                <a:latin typeface="+mn-lt"/>
              </a:rPr>
              <a:t> Chang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640080" y="9175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Care &amp; Treatment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47472" y="1600200"/>
            <a:ext cx="8412480" cy="4525963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400" b="1" dirty="0" smtClean="0"/>
              <a:t>Mild form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(1-2 days) buy medicines from grocery shops in villages, or go to private clinics, or go to village health center, or massagers, or go to ghost doctor: pay only 29 Baht (Moo 1)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(2-4 days, for observation symptoms)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worsen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or go to private clinics, or go to village health center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Chiang Khong District Hospital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go to ghost doctor (in some cases)</a:t>
            </a:r>
          </a:p>
          <a:p>
            <a:pPr lvl="0">
              <a:lnSpc>
                <a:spcPct val="120000"/>
              </a:lnSpc>
            </a:pPr>
            <a:r>
              <a:rPr lang="en-US" sz="2400" b="1" dirty="0" smtClean="0"/>
              <a:t>Severe form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(immediately)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Chiang Khong District Hospital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Chiang Rai Regional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2960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93776" y="12833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Care &amp; Treatment (Cont’d)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66928" y="1883664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400" b="1" dirty="0" smtClean="0"/>
              <a:t>Distances: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Grocery shops: 50 meters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Private clinic: 1 kilometer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District hospital: 37 kilometers</a:t>
            </a:r>
          </a:p>
          <a:p>
            <a:pPr lvl="1">
              <a:lnSpc>
                <a:spcPct val="120000"/>
              </a:lnSpc>
              <a:buNone/>
            </a:pPr>
            <a:endParaRPr lang="en-US" sz="2400" dirty="0" smtClean="0"/>
          </a:p>
          <a:p>
            <a:pPr lvl="0">
              <a:lnSpc>
                <a:spcPct val="120000"/>
              </a:lnSpc>
            </a:pPr>
            <a:r>
              <a:rPr lang="en-US" sz="2400" dirty="0" smtClean="0"/>
              <a:t>** Found more dengue fever cases in adults than in adolescents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0025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48640" y="9175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Communication channels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384048" y="1975104"/>
          <a:ext cx="8229600" cy="35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Gender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Male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Calibri"/>
                          <a:cs typeface="Times New Roman"/>
                        </a:rPr>
                        <a:t>Female</a:t>
                      </a:r>
                      <a:endParaRPr lang="en-US" sz="200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Calibri"/>
                          <a:cs typeface="Times New Roman"/>
                        </a:rPr>
                        <a:t>Rank no. / Moo</a:t>
                      </a:r>
                      <a:endParaRPr lang="en-US" sz="200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Moo 3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Moo 1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Calibri"/>
                          <a:cs typeface="Times New Roman"/>
                        </a:rPr>
                        <a:t>Moo 3</a:t>
                      </a:r>
                      <a:endParaRPr lang="en-US" sz="200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Moo 1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aseline="30000">
                          <a:latin typeface="Calibri" pitchFamily="34" charset="0"/>
                          <a:ea typeface="Calibri"/>
                          <a:cs typeface="Times New Roman"/>
                        </a:rPr>
                        <a:t>st</a:t>
                      </a:r>
                      <a:endParaRPr lang="en-US" sz="200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Calibri"/>
                          <a:cs typeface="Times New Roman"/>
                        </a:rPr>
                        <a:t>Leaflet</a:t>
                      </a:r>
                      <a:endParaRPr lang="en-US" sz="200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Village health center/ Loud speaker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Community meeting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Village health center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aseline="30000">
                          <a:latin typeface="Calibri" pitchFamily="34" charset="0"/>
                          <a:ea typeface="Calibri"/>
                          <a:cs typeface="Times New Roman"/>
                        </a:rPr>
                        <a:t>nd</a:t>
                      </a:r>
                      <a:endParaRPr lang="en-US" sz="200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VHVs/ Loud speaker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VHVs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Loud speaker 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VHVs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baseline="30000">
                          <a:latin typeface="Calibri" pitchFamily="34" charset="0"/>
                          <a:ea typeface="Calibri"/>
                          <a:cs typeface="Times New Roman"/>
                        </a:rPr>
                        <a:t>rd</a:t>
                      </a:r>
                      <a:endParaRPr lang="en-US" sz="200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Calibri"/>
                          <a:cs typeface="Times New Roman"/>
                        </a:rPr>
                        <a:t>Chief village/ TV</a:t>
                      </a:r>
                      <a:endParaRPr lang="en-US" sz="200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Medical doctor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Village health officers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Calibri"/>
                          <a:cs typeface="Times New Roman"/>
                        </a:rPr>
                        <a:t>Private clinic/ clinic 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42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676656" y="11004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Practices to prevention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Dengue Fever:</a:t>
            </a:r>
          </a:p>
          <a:p>
            <a:pPr lvl="0"/>
            <a:r>
              <a:rPr lang="en-US" sz="2400" dirty="0" smtClean="0"/>
              <a:t>Use bed net</a:t>
            </a:r>
          </a:p>
          <a:p>
            <a:pPr lvl="0"/>
            <a:r>
              <a:rPr lang="en-US" sz="2400" dirty="0" smtClean="0"/>
              <a:t>Use spray or lotion to prevent mosquitoes bites</a:t>
            </a:r>
          </a:p>
          <a:p>
            <a:pPr lvl="0"/>
            <a:r>
              <a:rPr lang="en-US" sz="2400" dirty="0" smtClean="0"/>
              <a:t>Destroy mosquito breeding sites and water containers</a:t>
            </a:r>
          </a:p>
          <a:p>
            <a:pPr lvl="0"/>
            <a:r>
              <a:rPr lang="en-US" sz="2400" dirty="0" smtClean="0"/>
              <a:t>Special activities – </a:t>
            </a:r>
          </a:p>
          <a:p>
            <a:pPr lvl="1"/>
            <a:r>
              <a:rPr lang="en-US" sz="2000" dirty="0" smtClean="0"/>
              <a:t>Campaign by VHVs and village health officers to destroy mosquito breeding sites monthly or every 1 – 2 weeks </a:t>
            </a:r>
          </a:p>
          <a:p>
            <a:pPr lvl="1"/>
            <a:r>
              <a:rPr lang="en-US" sz="2000" dirty="0" smtClean="0"/>
              <a:t>Survey of mosquitoes larvae in containers on every Friday</a:t>
            </a:r>
          </a:p>
          <a:p>
            <a:pPr lvl="1"/>
            <a:r>
              <a:rPr lang="en-US" sz="2000" dirty="0" smtClean="0"/>
              <a:t>Students to destroy mosquitoes breeding sites and water containers at school</a:t>
            </a:r>
          </a:p>
          <a:p>
            <a:pPr lvl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9497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75488" y="9175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Practices to prevention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12064" y="184708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Dengue Fever:</a:t>
            </a:r>
          </a:p>
          <a:p>
            <a:pPr lvl="0"/>
            <a:r>
              <a:rPr lang="en-US" sz="2400" dirty="0" smtClean="0"/>
              <a:t>If there are sick persons, how to prevent an outbreak –</a:t>
            </a:r>
          </a:p>
          <a:p>
            <a:pPr lvl="1"/>
            <a:r>
              <a:rPr lang="en-US" sz="2000" dirty="0" smtClean="0"/>
              <a:t>Use bed net</a:t>
            </a:r>
          </a:p>
          <a:p>
            <a:pPr lvl="1"/>
            <a:r>
              <a:rPr lang="en-US" sz="2000" dirty="0" smtClean="0"/>
              <a:t>Absence from school until recover from dengue fever</a:t>
            </a:r>
          </a:p>
          <a:p>
            <a:pPr lvl="1"/>
            <a:r>
              <a:rPr lang="en-US" sz="2000" dirty="0" smtClean="0"/>
              <a:t>If needed, hospitalized </a:t>
            </a:r>
          </a:p>
          <a:p>
            <a:pPr lvl="1"/>
            <a:r>
              <a:rPr lang="en-US" sz="2000" dirty="0" smtClean="0"/>
              <a:t>Tell neighborhoods and other villagers to destroy mosquito breeding sites and water containers</a:t>
            </a:r>
          </a:p>
          <a:p>
            <a:pPr lvl="1"/>
            <a:r>
              <a:rPr lang="en-US" sz="2000" dirty="0" smtClean="0"/>
              <a:t>Clean houses and villages’ environments</a:t>
            </a:r>
          </a:p>
          <a:p>
            <a:pPr lvl="1"/>
            <a:r>
              <a:rPr lang="en-US" sz="2000" dirty="0" smtClean="0"/>
              <a:t>Fog by VHVs</a:t>
            </a:r>
          </a:p>
          <a:p>
            <a:pPr lvl="1"/>
            <a:r>
              <a:rPr lang="en-US" sz="2000" dirty="0" smtClean="0"/>
              <a:t>Local health administrative office support money for fogging and spraying supplies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5226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47472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Practices to prevention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85216" y="184708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Influenza:</a:t>
            </a:r>
          </a:p>
          <a:p>
            <a:pPr lvl="0"/>
            <a:r>
              <a:rPr lang="en-US" sz="2400" dirty="0" smtClean="0"/>
              <a:t>Use mask</a:t>
            </a:r>
          </a:p>
          <a:p>
            <a:pPr lvl="0"/>
            <a:r>
              <a:rPr lang="en-US" sz="2400" dirty="0" smtClean="0"/>
              <a:t>Exercise</a:t>
            </a:r>
          </a:p>
          <a:p>
            <a:pPr lvl="0"/>
            <a:r>
              <a:rPr lang="en-US" sz="2400" dirty="0" smtClean="0"/>
              <a:t>Drink a lot of water</a:t>
            </a:r>
          </a:p>
          <a:p>
            <a:pPr lvl="0"/>
            <a:r>
              <a:rPr lang="en-US" sz="2400" dirty="0" smtClean="0"/>
              <a:t>Rest</a:t>
            </a:r>
          </a:p>
          <a:p>
            <a:pPr lvl="0"/>
            <a:r>
              <a:rPr lang="en-US" sz="2400" dirty="0" smtClean="0"/>
              <a:t>Cover mouth when coughing or sneezing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8696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4864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Force Field Analysis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2" y="1737360"/>
          <a:ext cx="9144000" cy="381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Force Field Analysis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Problem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b="1">
                          <a:latin typeface="+mn-lt"/>
                          <a:ea typeface="Calibri"/>
                          <a:cs typeface="Times New Roman"/>
                        </a:rPr>
                        <a:t>Cause</a:t>
                      </a:r>
                      <a:endParaRPr lang="en-US" sz="14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Effect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b="1">
                          <a:latin typeface="+mn-lt"/>
                          <a:ea typeface="Calibri"/>
                          <a:cs typeface="Times New Roman"/>
                        </a:rPr>
                        <a:t>Local resources</a:t>
                      </a:r>
                      <a:endParaRPr lang="en-US" sz="14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Action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Dengue fever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i="1" dirty="0" err="1">
                          <a:latin typeface="+mn-lt"/>
                          <a:ea typeface="Calibri"/>
                          <a:cs typeface="Times New Roman"/>
                        </a:rPr>
                        <a:t>Aedes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 mosquito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sickness, not good for mental health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waste time and energy to take sick persons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spent more money for treatment and health care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lack of income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Villagers, VHVs, leaders of village, health officers in health center, local administrative office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destroy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mosquito</a:t>
                      </a:r>
                      <a:r>
                        <a:rPr lang="en-US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breeding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sites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put</a:t>
                      </a:r>
                      <a:r>
                        <a:rPr lang="en-US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 larvae-eating fish in water container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clean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households</a:t>
                      </a:r>
                      <a:r>
                        <a:rPr lang="en-US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and environment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spray and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fog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cover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water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containers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use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bed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nets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92295" marR="9229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45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1206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Force Field Analysis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75488" y="1728216"/>
          <a:ext cx="8229600" cy="463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2011680"/>
                <a:gridCol w="1737360"/>
                <a:gridCol w="1645920"/>
                <a:gridCol w="1645920"/>
              </a:tblGrid>
              <a:tr h="37084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Force Field Analysis</a:t>
                      </a:r>
                      <a:endParaRPr lang="en-US" sz="18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b="1">
                          <a:latin typeface="+mn-lt"/>
                          <a:ea typeface="Calibri"/>
                          <a:cs typeface="Times New Roman"/>
                        </a:rPr>
                        <a:t>Problem</a:t>
                      </a:r>
                      <a:endParaRPr lang="en-US" sz="14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b="1">
                          <a:latin typeface="+mn-lt"/>
                          <a:ea typeface="Calibri"/>
                          <a:cs typeface="Times New Roman"/>
                        </a:rPr>
                        <a:t>Cause</a:t>
                      </a:r>
                      <a:endParaRPr lang="en-US" sz="14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Effect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b="1">
                          <a:latin typeface="+mn-lt"/>
                          <a:ea typeface="Calibri"/>
                          <a:cs typeface="Times New Roman"/>
                        </a:rPr>
                        <a:t>Local resources</a:t>
                      </a:r>
                      <a:endParaRPr lang="en-US" sz="140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Action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Influenza 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Weather change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Virus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Infected from others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Unhealthy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transmit to others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absence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from work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Sickness, not good for mental health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time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and energy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to care for sic persons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spent more money for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care and treatment 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lack of income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Villagers, VHVs,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village leaders ,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health officers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at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health center, local administrative office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consume healthy food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exercise regularly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wash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hands </a:t>
                      </a:r>
                      <a:r>
                        <a:rPr lang="en-US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often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avoid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crowded areas</a:t>
                      </a:r>
                      <a:endParaRPr lang="en-US" sz="1400" dirty="0"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9221" marR="69221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92295" marR="9229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11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12064" y="9175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906256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Cross-border issues – claimed outbreaks and health issues from another side of the border</a:t>
            </a:r>
          </a:p>
          <a:p>
            <a:r>
              <a:rPr lang="en-US" sz="2400" dirty="0" smtClean="0"/>
              <a:t>Non-communicable diseases (NCDs) were raised in these villages (reasons? – National health security office promoted searching for new cases of NCDs cases in community)</a:t>
            </a:r>
          </a:p>
          <a:p>
            <a:r>
              <a:rPr lang="en-US" sz="2400" dirty="0" smtClean="0"/>
              <a:t>Diseases in focus of MID-BCC Project were addressed – dengue fever and influenza</a:t>
            </a:r>
          </a:p>
          <a:p>
            <a:r>
              <a:rPr lang="en-US" sz="2400" dirty="0" smtClean="0"/>
              <a:t>Best communication channels for health issues are </a:t>
            </a:r>
          </a:p>
          <a:p>
            <a:pPr lvl="1"/>
            <a:r>
              <a:rPr lang="en-US" sz="2400" dirty="0" smtClean="0"/>
              <a:t>VHVs</a:t>
            </a:r>
          </a:p>
          <a:p>
            <a:pPr lvl="1"/>
            <a:r>
              <a:rPr lang="en-US" sz="2400" dirty="0" smtClean="0"/>
              <a:t>Health centers</a:t>
            </a:r>
          </a:p>
          <a:p>
            <a:pPr lvl="1"/>
            <a:r>
              <a:rPr lang="en-US" sz="2400" dirty="0" smtClean="0"/>
              <a:t>Loud speakers</a:t>
            </a:r>
          </a:p>
        </p:txBody>
      </p:sp>
    </p:spTree>
    <p:extLst>
      <p:ext uri="{BB962C8B-B14F-4D97-AF65-F5344CB8AC3E}">
        <p14:creationId xmlns="" xmlns:p14="http://schemas.microsoft.com/office/powerpoint/2010/main" val="16943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38912" y="12833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Community Reflection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Community Reflection: July 9, 2010</a:t>
            </a:r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PAR approach is great for locals to realize health issues in their communities</a:t>
            </a:r>
          </a:p>
          <a:p>
            <a:pPr lvl="1"/>
            <a:r>
              <a:rPr lang="en-US" sz="2400" dirty="0" smtClean="0"/>
              <a:t>Local offices will use findings to develop their action plans for next fiscal year</a:t>
            </a:r>
          </a:p>
          <a:p>
            <a:pPr lvl="1"/>
            <a:r>
              <a:rPr lang="en-US" sz="2400" dirty="0" smtClean="0"/>
              <a:t>From this reflection, local health administrative office will support budget and supplies for fogging (dengue fever)</a:t>
            </a:r>
          </a:p>
          <a:p>
            <a:pPr lvl="1"/>
            <a:r>
              <a:rPr lang="en-US" sz="2400" dirty="0" smtClean="0"/>
              <a:t>District livestock officials participating at the community reflection gave health education on anthrax and relevant </a:t>
            </a:r>
            <a:r>
              <a:rPr lang="en-US" sz="2400" dirty="0" err="1" smtClean="0"/>
              <a:t>zoonotic</a:t>
            </a:r>
            <a:r>
              <a:rPr lang="en-US" sz="2400" dirty="0" smtClean="0"/>
              <a:t> diseases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12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MEKONG_Cont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182563"/>
            <a:ext cx="7212012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Methodology 1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631825" y="1389888"/>
            <a:ext cx="85121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2400" b="1" dirty="0" smtClean="0">
                <a:latin typeface="+mn-lt"/>
              </a:rPr>
              <a:t> Desk </a:t>
            </a:r>
            <a:r>
              <a:rPr lang="en-GB" sz="2400" b="1" dirty="0">
                <a:latin typeface="+mn-lt"/>
              </a:rPr>
              <a:t>research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b="1" dirty="0" smtClean="0">
                <a:latin typeface="+mn-lt"/>
              </a:rPr>
              <a:t> Chiang </a:t>
            </a:r>
            <a:r>
              <a:rPr lang="en-GB" sz="2400" b="1" dirty="0">
                <a:latin typeface="+mn-lt"/>
              </a:rPr>
              <a:t>Rai Province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2400" b="1" dirty="0" smtClean="0">
                <a:latin typeface="+mn-lt"/>
              </a:rPr>
              <a:t> 9 </a:t>
            </a:r>
            <a:r>
              <a:rPr lang="en-GB" sz="2400" b="1" dirty="0">
                <a:latin typeface="+mn-lt"/>
              </a:rPr>
              <a:t>In-depth interviews (IDI)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400" dirty="0">
                <a:latin typeface="+mn-lt"/>
              </a:rPr>
              <a:t>Vice-Governor of Chiang Rai Province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400" dirty="0">
                <a:latin typeface="+mn-lt"/>
              </a:rPr>
              <a:t>Director of the Department of Social and Preventive Medicine at provincial hospital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400" dirty="0">
                <a:latin typeface="+mn-lt"/>
              </a:rPr>
              <a:t>Director of the Chiang Rai Special Education System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400" dirty="0">
                <a:latin typeface="+mn-lt"/>
              </a:rPr>
              <a:t>Health volunteer for malaria and dengue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400" dirty="0">
                <a:latin typeface="+mn-lt"/>
              </a:rPr>
              <a:t>District hospital director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400" dirty="0">
                <a:latin typeface="+mn-lt"/>
              </a:rPr>
              <a:t>Border customs’ official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400" dirty="0">
                <a:latin typeface="+mn-lt"/>
              </a:rPr>
              <a:t>Border health official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400" dirty="0">
                <a:latin typeface="+mn-lt"/>
              </a:rPr>
              <a:t>Border immigration official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400" dirty="0">
                <a:latin typeface="+mn-lt"/>
              </a:rPr>
              <a:t>Garment factory industrial operator</a:t>
            </a:r>
          </a:p>
          <a:p>
            <a:pPr marL="1371600" lvl="2" indent="-457200">
              <a:buFont typeface="+mj-lt"/>
              <a:buAutoNum type="arabicPeriod"/>
              <a:defRPr/>
            </a:pPr>
            <a:endParaRPr lang="en-GB" sz="2400" dirty="0">
              <a:latin typeface="+mn-lt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endParaRPr lang="fr-FR" sz="2400" dirty="0">
              <a:latin typeface="+mn-lt"/>
            </a:endParaRPr>
          </a:p>
          <a:p>
            <a:pPr lvl="2">
              <a:buFont typeface="Arial" charset="0"/>
              <a:buChar char="•"/>
              <a:defRPr/>
            </a:pPr>
            <a:endParaRPr lang="en-GB" sz="2400" b="1" dirty="0">
              <a:latin typeface="+mn-lt"/>
            </a:endParaRPr>
          </a:p>
          <a:p>
            <a:pPr lvl="1">
              <a:buFont typeface="Arial" charset="0"/>
              <a:buChar char="•"/>
              <a:defRPr/>
            </a:pPr>
            <a:endParaRPr lang="fr-FR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30352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Acknowledgements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0352" y="20299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BVBD, MOPH</a:t>
            </a:r>
          </a:p>
          <a:p>
            <a:r>
              <a:rPr lang="en-US" sz="2400" dirty="0" smtClean="0"/>
              <a:t>Chiang Rai Provincial Health Office</a:t>
            </a:r>
          </a:p>
          <a:p>
            <a:r>
              <a:rPr lang="en-US" sz="2400" dirty="0" smtClean="0"/>
              <a:t>Chiang Khong Health Office</a:t>
            </a:r>
          </a:p>
          <a:p>
            <a:r>
              <a:rPr lang="en-US" sz="2400" dirty="0" smtClean="0"/>
              <a:t>Chiang Khong District Hospital</a:t>
            </a:r>
          </a:p>
          <a:p>
            <a:r>
              <a:rPr lang="en-US" sz="2400" dirty="0" smtClean="0"/>
              <a:t>District Livestock office, Chiang Khong District</a:t>
            </a:r>
          </a:p>
          <a:p>
            <a:r>
              <a:rPr lang="en-US" sz="2400" dirty="0" smtClean="0"/>
              <a:t>Mukdahan Provincial Health Office</a:t>
            </a:r>
          </a:p>
          <a:p>
            <a:pPr>
              <a:buNone/>
            </a:pPr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75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MEKONG_Title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20638" y="1825624"/>
            <a:ext cx="9164638" cy="523875"/>
          </a:xfrm>
          <a:prstGeom prst="rect">
            <a:avLst/>
          </a:prstGeom>
          <a:noFill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sz="4800" b="1" kern="1800" spc="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-128"/>
                <a:cs typeface="Arial Bold"/>
              </a:rPr>
              <a:t>Formative Research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b="1" i="1" kern="1800" spc="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-128"/>
                <a:cs typeface="Arial Bold"/>
              </a:rPr>
              <a:t>Rapid </a:t>
            </a:r>
            <a:r>
              <a:rPr lang="en-US" sz="3600" b="1" i="1" kern="18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-128"/>
                <a:cs typeface="Arial Bold"/>
              </a:rPr>
              <a:t>Appraisal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b="1" i="1" kern="18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-128"/>
                <a:cs typeface="Arial Bold"/>
              </a:rPr>
              <a:t>Participatory Action Research</a:t>
            </a:r>
          </a:p>
          <a:p>
            <a:pPr algn="ctr">
              <a:defRPr/>
            </a:pPr>
            <a:endParaRPr lang="en-US" sz="4800" b="1" kern="1800" spc="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old"/>
              <a:ea typeface="ＭＳ Ｐゴシック" charset="-128"/>
              <a:cs typeface="Arial Bold"/>
            </a:endParaRPr>
          </a:p>
          <a:p>
            <a:pPr>
              <a:defRPr/>
            </a:pPr>
            <a:endParaRPr lang="en-US" sz="1600" b="1" kern="1800" spc="1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old"/>
              <a:ea typeface="ＭＳ Ｐゴシック" charset="-128"/>
              <a:cs typeface="Arial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711" y="4855464"/>
            <a:ext cx="7195312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kern="1800" spc="100" dirty="0">
                <a:solidFill>
                  <a:schemeClr val="bg1"/>
                </a:solidFill>
                <a:latin typeface="Arial Bold"/>
                <a:ea typeface="ＭＳ Ｐゴシック" charset="-128"/>
                <a:cs typeface="Arial Bold"/>
              </a:rPr>
              <a:t>Robert </a:t>
            </a:r>
            <a:r>
              <a:rPr lang="en-US" sz="1400" b="1" kern="1800" spc="100" dirty="0" smtClean="0">
                <a:solidFill>
                  <a:schemeClr val="bg1"/>
                </a:solidFill>
                <a:latin typeface="Arial Bold"/>
                <a:ea typeface="ＭＳ Ｐゴシック" charset="-128"/>
                <a:cs typeface="Arial Bold"/>
              </a:rPr>
              <a:t>Kelly, Ph.D</a:t>
            </a:r>
            <a:r>
              <a:rPr lang="en-US" sz="1400" b="1" kern="1800" spc="100" dirty="0">
                <a:solidFill>
                  <a:schemeClr val="bg1"/>
                </a:solidFill>
                <a:latin typeface="Arial Bold"/>
                <a:ea typeface="ＭＳ Ｐゴシック" charset="-128"/>
                <a:cs typeface="Arial Bold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6400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Prepared by AED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7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MEKONG_Cont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182563"/>
            <a:ext cx="7212012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  <a:cs typeface="Arial Bold" charset="0"/>
              </a:rPr>
              <a:t>Methodology 2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631825" y="1724025"/>
            <a:ext cx="7637463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3200" b="1" dirty="0" smtClean="0">
                <a:latin typeface="+mn-lt"/>
              </a:rPr>
              <a:t> Chiang </a:t>
            </a:r>
            <a:r>
              <a:rPr lang="en-GB" sz="3200" b="1" dirty="0" err="1">
                <a:latin typeface="+mn-lt"/>
              </a:rPr>
              <a:t>Rai</a:t>
            </a:r>
            <a:r>
              <a:rPr lang="en-GB" sz="3200" b="1" dirty="0">
                <a:latin typeface="+mn-lt"/>
              </a:rPr>
              <a:t> Province</a:t>
            </a:r>
          </a:p>
          <a:p>
            <a:pPr lvl="1">
              <a:buFont typeface="Arial" charset="0"/>
              <a:buChar char="•"/>
            </a:pPr>
            <a:r>
              <a:rPr lang="en-GB" sz="3200" b="1" dirty="0" smtClean="0">
                <a:latin typeface="+mn-lt"/>
              </a:rPr>
              <a:t> 3 </a:t>
            </a:r>
            <a:r>
              <a:rPr lang="en-GB" sz="3200" b="1" dirty="0">
                <a:latin typeface="+mn-lt"/>
              </a:rPr>
              <a:t>Focus group discussions (FGD)</a:t>
            </a:r>
          </a:p>
          <a:p>
            <a:pPr marL="1371600" lvl="2" indent="-457200">
              <a:buFontTx/>
              <a:buAutoNum type="arabicPeriod"/>
            </a:pPr>
            <a:r>
              <a:rPr lang="en-GB" sz="3200" dirty="0">
                <a:latin typeface="+mn-lt"/>
              </a:rPr>
              <a:t>Transport workers</a:t>
            </a:r>
          </a:p>
          <a:p>
            <a:pPr marL="1371600" lvl="2" indent="-457200">
              <a:buFontTx/>
              <a:buAutoNum type="arabicPeriod"/>
            </a:pPr>
            <a:r>
              <a:rPr lang="en-GB" sz="3200" dirty="0">
                <a:latin typeface="+mn-lt"/>
              </a:rPr>
              <a:t>Laotian migrants</a:t>
            </a:r>
          </a:p>
          <a:p>
            <a:pPr marL="1371600" lvl="2" indent="-457200">
              <a:buFontTx/>
              <a:buAutoNum type="arabicPeriod"/>
            </a:pPr>
            <a:r>
              <a:rPr lang="en-GB" sz="3200" dirty="0">
                <a:latin typeface="+mn-lt"/>
              </a:rPr>
              <a:t>General population</a:t>
            </a:r>
            <a:endParaRPr lang="en-GB" sz="3200" b="1" dirty="0">
              <a:latin typeface="+mn-lt"/>
            </a:endParaRPr>
          </a:p>
          <a:p>
            <a:pPr lvl="1">
              <a:buFont typeface="Arial" charset="0"/>
              <a:buChar char="•"/>
            </a:pP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</TotalTime>
  <Words>4151</Words>
  <Application>Microsoft Office PowerPoint</Application>
  <PresentationFormat>On-screen Show (4:3)</PresentationFormat>
  <Paragraphs>955</Paragraphs>
  <Slides>81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Chiang Khong vehicle ferry</vt:lpstr>
      <vt:lpstr>Passenger boat landing in Laos</vt:lpstr>
      <vt:lpstr>Slide 18</vt:lpstr>
      <vt:lpstr>Cambodia-Thailand border at Hadlek</vt:lpstr>
      <vt:lpstr>Chiang Rai: 1 central hospital, 16 district hospitals, 211 health centers Trat: 9 hospitals, (2 public, 1 private in Muang Trat), 1 in other 6 districts, 60-70 health centers  </vt:lpstr>
      <vt:lpstr>Slide 21</vt:lpstr>
      <vt:lpstr>Slide 22</vt:lpstr>
      <vt:lpstr>Rubber plantation, pineapples near Trat</vt:lpstr>
      <vt:lpstr>Most people believe that malaria and dengue are transmitted by …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Participatory Action Research (PAR)</vt:lpstr>
      <vt:lpstr>   Objectives    </vt:lpstr>
      <vt:lpstr>Slide 38</vt:lpstr>
      <vt:lpstr>    PAR Master Training   </vt:lpstr>
      <vt:lpstr>  PAR Training for Local Health Officers &amp; Community Representatives   </vt:lpstr>
      <vt:lpstr>   PAR Activity in Community    </vt:lpstr>
      <vt:lpstr>Slide 42</vt:lpstr>
      <vt:lpstr>Slide 43</vt:lpstr>
      <vt:lpstr>   Village Mapping     Key Findings</vt:lpstr>
      <vt:lpstr>       Key Findings</vt:lpstr>
      <vt:lpstr>Slide 46</vt:lpstr>
      <vt:lpstr>    Cross-border Issues   </vt:lpstr>
      <vt:lpstr>       Key Findings</vt:lpstr>
      <vt:lpstr>       </vt:lpstr>
      <vt:lpstr>    Treatment/ Home care: Dengue Fever    </vt:lpstr>
      <vt:lpstr>       Key Findings</vt:lpstr>
      <vt:lpstr>       </vt:lpstr>
      <vt:lpstr>    Practices to Prevention    Key Findings</vt:lpstr>
      <vt:lpstr>       </vt:lpstr>
      <vt:lpstr>       </vt:lpstr>
      <vt:lpstr>    Conclusions and Recommendations    </vt:lpstr>
      <vt:lpstr>       Acknowledgements</vt:lpstr>
      <vt:lpstr>Slide 58</vt:lpstr>
      <vt:lpstr>Selection Criteria &amp; Study Sites</vt:lpstr>
      <vt:lpstr>Village Profile</vt:lpstr>
      <vt:lpstr>Village Profile (cont’d)</vt:lpstr>
      <vt:lpstr>Village Profile (Cont’d)</vt:lpstr>
      <vt:lpstr>Seasonal Calendar</vt:lpstr>
      <vt:lpstr>Cross-border issues</vt:lpstr>
      <vt:lpstr>Cross-border issues (Cont’d)</vt:lpstr>
      <vt:lpstr>Cross-border issues (Cont’d)</vt:lpstr>
      <vt:lpstr>Issue/Problem Identification</vt:lpstr>
      <vt:lpstr>Issue/Problem Identification (Cont’d)</vt:lpstr>
      <vt:lpstr>Cause and recognition of symptoms</vt:lpstr>
      <vt:lpstr>Care &amp; Treatment </vt:lpstr>
      <vt:lpstr>Care &amp; Treatment (Cont’d)</vt:lpstr>
      <vt:lpstr>Communication channels</vt:lpstr>
      <vt:lpstr>Practices to prevention</vt:lpstr>
      <vt:lpstr>Practices to prevention</vt:lpstr>
      <vt:lpstr>Practices to prevention</vt:lpstr>
      <vt:lpstr>Force Field Analysis</vt:lpstr>
      <vt:lpstr>Force Field Analysis</vt:lpstr>
      <vt:lpstr>Conclusions</vt:lpstr>
      <vt:lpstr>Community Reflection</vt:lpstr>
      <vt:lpstr>Acknowledgements</vt:lpstr>
      <vt:lpstr>Slide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Colwill</dc:creator>
  <cp:lastModifiedBy>AED USER</cp:lastModifiedBy>
  <cp:revision>206</cp:revision>
  <dcterms:created xsi:type="dcterms:W3CDTF">2010-06-03T15:39:28Z</dcterms:created>
  <dcterms:modified xsi:type="dcterms:W3CDTF">2011-03-24T06:16:05Z</dcterms:modified>
</cp:coreProperties>
</file>